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Lst>
  <p:sldSz cx="12192000" cy="6858000"/>
  <p:notesSz cx="6858000" cy="9144000"/>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1" d="100"/>
          <a:sy n="51" d="100"/>
        </p:scale>
        <p:origin x="528"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72572-7508-6228-C996-54CBB045CD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MY"/>
          </a:p>
        </p:txBody>
      </p:sp>
      <p:sp>
        <p:nvSpPr>
          <p:cNvPr id="3" name="Subtitle 2">
            <a:extLst>
              <a:ext uri="{FF2B5EF4-FFF2-40B4-BE49-F238E27FC236}">
                <a16:creationId xmlns:a16="http://schemas.microsoft.com/office/drawing/2014/main" id="{23045E7F-38DC-BBAB-B6D1-B8DED238BF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MY"/>
          </a:p>
        </p:txBody>
      </p:sp>
      <p:sp>
        <p:nvSpPr>
          <p:cNvPr id="4" name="Date Placeholder 3">
            <a:extLst>
              <a:ext uri="{FF2B5EF4-FFF2-40B4-BE49-F238E27FC236}">
                <a16:creationId xmlns:a16="http://schemas.microsoft.com/office/drawing/2014/main" id="{C4CCDA3C-528F-5D04-B838-3C96B148BB2C}"/>
              </a:ext>
            </a:extLst>
          </p:cNvPr>
          <p:cNvSpPr>
            <a:spLocks noGrp="1"/>
          </p:cNvSpPr>
          <p:nvPr>
            <p:ph type="dt" sz="half" idx="10"/>
          </p:nvPr>
        </p:nvSpPr>
        <p:spPr/>
        <p:txBody>
          <a:bodyPr/>
          <a:lstStyle/>
          <a:p>
            <a:fld id="{9512A59B-4D2B-4163-A9BB-2B645316E276}" type="datetimeFigureOut">
              <a:rPr lang="en-MY" smtClean="0"/>
              <a:t>15/11/2025</a:t>
            </a:fld>
            <a:endParaRPr lang="en-MY"/>
          </a:p>
        </p:txBody>
      </p:sp>
      <p:sp>
        <p:nvSpPr>
          <p:cNvPr id="5" name="Footer Placeholder 4">
            <a:extLst>
              <a:ext uri="{FF2B5EF4-FFF2-40B4-BE49-F238E27FC236}">
                <a16:creationId xmlns:a16="http://schemas.microsoft.com/office/drawing/2014/main" id="{D98C41FC-DA87-7F20-324B-B708BD6EC3B7}"/>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E3815BF0-6398-96CD-67F0-0DDC35B758E0}"/>
              </a:ext>
            </a:extLst>
          </p:cNvPr>
          <p:cNvSpPr>
            <a:spLocks noGrp="1"/>
          </p:cNvSpPr>
          <p:nvPr>
            <p:ph type="sldNum" sz="quarter" idx="12"/>
          </p:nvPr>
        </p:nvSpPr>
        <p:spPr/>
        <p:txBody>
          <a:bodyPr/>
          <a:lstStyle/>
          <a:p>
            <a:fld id="{AF63426A-9823-4B48-83AA-0EF40EFF36FE}" type="slidenum">
              <a:rPr lang="en-MY" smtClean="0"/>
              <a:t>‹#›</a:t>
            </a:fld>
            <a:endParaRPr lang="en-MY"/>
          </a:p>
        </p:txBody>
      </p:sp>
    </p:spTree>
    <p:extLst>
      <p:ext uri="{BB962C8B-B14F-4D97-AF65-F5344CB8AC3E}">
        <p14:creationId xmlns:p14="http://schemas.microsoft.com/office/powerpoint/2010/main" val="226667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DEDBC-37B8-9806-335F-C9900F750F3E}"/>
              </a:ext>
            </a:extLst>
          </p:cNvPr>
          <p:cNvSpPr>
            <a:spLocks noGrp="1"/>
          </p:cNvSpPr>
          <p:nvPr>
            <p:ph type="title"/>
          </p:nvPr>
        </p:nvSpPr>
        <p:spPr/>
        <p:txBody>
          <a:bodyPr/>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090C0893-23EB-B448-BBAF-9D4BD62BAEB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CFA4D848-C901-88D0-1BAB-A017FADCA2B1}"/>
              </a:ext>
            </a:extLst>
          </p:cNvPr>
          <p:cNvSpPr>
            <a:spLocks noGrp="1"/>
          </p:cNvSpPr>
          <p:nvPr>
            <p:ph type="dt" sz="half" idx="10"/>
          </p:nvPr>
        </p:nvSpPr>
        <p:spPr/>
        <p:txBody>
          <a:bodyPr/>
          <a:lstStyle/>
          <a:p>
            <a:fld id="{9512A59B-4D2B-4163-A9BB-2B645316E276}" type="datetimeFigureOut">
              <a:rPr lang="en-MY" smtClean="0"/>
              <a:t>15/11/2025</a:t>
            </a:fld>
            <a:endParaRPr lang="en-MY"/>
          </a:p>
        </p:txBody>
      </p:sp>
      <p:sp>
        <p:nvSpPr>
          <p:cNvPr id="5" name="Footer Placeholder 4">
            <a:extLst>
              <a:ext uri="{FF2B5EF4-FFF2-40B4-BE49-F238E27FC236}">
                <a16:creationId xmlns:a16="http://schemas.microsoft.com/office/drawing/2014/main" id="{5D9A1462-A6E7-07DF-CCE7-02128F3C6AAB}"/>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9CC5A3E9-361B-9591-3F9C-AE60FB709144}"/>
              </a:ext>
            </a:extLst>
          </p:cNvPr>
          <p:cNvSpPr>
            <a:spLocks noGrp="1"/>
          </p:cNvSpPr>
          <p:nvPr>
            <p:ph type="sldNum" sz="quarter" idx="12"/>
          </p:nvPr>
        </p:nvSpPr>
        <p:spPr/>
        <p:txBody>
          <a:bodyPr/>
          <a:lstStyle/>
          <a:p>
            <a:fld id="{AF63426A-9823-4B48-83AA-0EF40EFF36FE}" type="slidenum">
              <a:rPr lang="en-MY" smtClean="0"/>
              <a:t>‹#›</a:t>
            </a:fld>
            <a:endParaRPr lang="en-MY"/>
          </a:p>
        </p:txBody>
      </p:sp>
    </p:spTree>
    <p:extLst>
      <p:ext uri="{BB962C8B-B14F-4D97-AF65-F5344CB8AC3E}">
        <p14:creationId xmlns:p14="http://schemas.microsoft.com/office/powerpoint/2010/main" val="341769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8D3C7E-5B60-59A7-094E-16183C7EB5B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E84BACBE-7EE4-9BE0-CFCE-DEED1708BC5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91440C72-0851-8654-B59E-C754D9D9C014}"/>
              </a:ext>
            </a:extLst>
          </p:cNvPr>
          <p:cNvSpPr>
            <a:spLocks noGrp="1"/>
          </p:cNvSpPr>
          <p:nvPr>
            <p:ph type="dt" sz="half" idx="10"/>
          </p:nvPr>
        </p:nvSpPr>
        <p:spPr/>
        <p:txBody>
          <a:bodyPr/>
          <a:lstStyle/>
          <a:p>
            <a:fld id="{9512A59B-4D2B-4163-A9BB-2B645316E276}" type="datetimeFigureOut">
              <a:rPr lang="en-MY" smtClean="0"/>
              <a:t>15/11/2025</a:t>
            </a:fld>
            <a:endParaRPr lang="en-MY"/>
          </a:p>
        </p:txBody>
      </p:sp>
      <p:sp>
        <p:nvSpPr>
          <p:cNvPr id="5" name="Footer Placeholder 4">
            <a:extLst>
              <a:ext uri="{FF2B5EF4-FFF2-40B4-BE49-F238E27FC236}">
                <a16:creationId xmlns:a16="http://schemas.microsoft.com/office/drawing/2014/main" id="{2DD4B90F-A24E-5C05-C647-0407AE351618}"/>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5CCC9EC3-5188-D1AF-1CCB-468A86B48016}"/>
              </a:ext>
            </a:extLst>
          </p:cNvPr>
          <p:cNvSpPr>
            <a:spLocks noGrp="1"/>
          </p:cNvSpPr>
          <p:nvPr>
            <p:ph type="sldNum" sz="quarter" idx="12"/>
          </p:nvPr>
        </p:nvSpPr>
        <p:spPr/>
        <p:txBody>
          <a:bodyPr/>
          <a:lstStyle/>
          <a:p>
            <a:fld id="{AF63426A-9823-4B48-83AA-0EF40EFF36FE}" type="slidenum">
              <a:rPr lang="en-MY" smtClean="0"/>
              <a:t>‹#›</a:t>
            </a:fld>
            <a:endParaRPr lang="en-MY"/>
          </a:p>
        </p:txBody>
      </p:sp>
    </p:spTree>
    <p:extLst>
      <p:ext uri="{BB962C8B-B14F-4D97-AF65-F5344CB8AC3E}">
        <p14:creationId xmlns:p14="http://schemas.microsoft.com/office/powerpoint/2010/main" val="4287461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DB6F3-A1DB-68DC-AE03-A937920CF454}"/>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7ECA68AD-1984-58D1-DE02-8B971D07B2D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FEF61251-8A21-0CEC-F72B-AA424A5FA811}"/>
              </a:ext>
            </a:extLst>
          </p:cNvPr>
          <p:cNvSpPr>
            <a:spLocks noGrp="1"/>
          </p:cNvSpPr>
          <p:nvPr>
            <p:ph type="dt" sz="half" idx="10"/>
          </p:nvPr>
        </p:nvSpPr>
        <p:spPr/>
        <p:txBody>
          <a:bodyPr/>
          <a:lstStyle/>
          <a:p>
            <a:fld id="{9512A59B-4D2B-4163-A9BB-2B645316E276}" type="datetimeFigureOut">
              <a:rPr lang="en-MY" smtClean="0"/>
              <a:t>15/11/2025</a:t>
            </a:fld>
            <a:endParaRPr lang="en-MY"/>
          </a:p>
        </p:txBody>
      </p:sp>
      <p:sp>
        <p:nvSpPr>
          <p:cNvPr id="5" name="Footer Placeholder 4">
            <a:extLst>
              <a:ext uri="{FF2B5EF4-FFF2-40B4-BE49-F238E27FC236}">
                <a16:creationId xmlns:a16="http://schemas.microsoft.com/office/drawing/2014/main" id="{F58835A6-79A8-170F-00D6-6D094EDE1E9A}"/>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7869C63A-0CDF-E5DD-881F-4D762FCD9A95}"/>
              </a:ext>
            </a:extLst>
          </p:cNvPr>
          <p:cNvSpPr>
            <a:spLocks noGrp="1"/>
          </p:cNvSpPr>
          <p:nvPr>
            <p:ph type="sldNum" sz="quarter" idx="12"/>
          </p:nvPr>
        </p:nvSpPr>
        <p:spPr/>
        <p:txBody>
          <a:bodyPr/>
          <a:lstStyle/>
          <a:p>
            <a:fld id="{AF63426A-9823-4B48-83AA-0EF40EFF36FE}" type="slidenum">
              <a:rPr lang="en-MY" smtClean="0"/>
              <a:t>‹#›</a:t>
            </a:fld>
            <a:endParaRPr lang="en-MY"/>
          </a:p>
        </p:txBody>
      </p:sp>
    </p:spTree>
    <p:extLst>
      <p:ext uri="{BB962C8B-B14F-4D97-AF65-F5344CB8AC3E}">
        <p14:creationId xmlns:p14="http://schemas.microsoft.com/office/powerpoint/2010/main" val="3432677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A7EC1-15CE-3C68-DF6B-464A796EED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MY"/>
          </a:p>
        </p:txBody>
      </p:sp>
      <p:sp>
        <p:nvSpPr>
          <p:cNvPr id="3" name="Text Placeholder 2">
            <a:extLst>
              <a:ext uri="{FF2B5EF4-FFF2-40B4-BE49-F238E27FC236}">
                <a16:creationId xmlns:a16="http://schemas.microsoft.com/office/drawing/2014/main" id="{FED1451B-3562-A0EE-145F-0C5AB7AE647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5EF32D-5955-C1D1-C438-11AE9D36D693}"/>
              </a:ext>
            </a:extLst>
          </p:cNvPr>
          <p:cNvSpPr>
            <a:spLocks noGrp="1"/>
          </p:cNvSpPr>
          <p:nvPr>
            <p:ph type="dt" sz="half" idx="10"/>
          </p:nvPr>
        </p:nvSpPr>
        <p:spPr/>
        <p:txBody>
          <a:bodyPr/>
          <a:lstStyle/>
          <a:p>
            <a:fld id="{9512A59B-4D2B-4163-A9BB-2B645316E276}" type="datetimeFigureOut">
              <a:rPr lang="en-MY" smtClean="0"/>
              <a:t>15/11/2025</a:t>
            </a:fld>
            <a:endParaRPr lang="en-MY"/>
          </a:p>
        </p:txBody>
      </p:sp>
      <p:sp>
        <p:nvSpPr>
          <p:cNvPr id="5" name="Footer Placeholder 4">
            <a:extLst>
              <a:ext uri="{FF2B5EF4-FFF2-40B4-BE49-F238E27FC236}">
                <a16:creationId xmlns:a16="http://schemas.microsoft.com/office/drawing/2014/main" id="{161DD931-7AE2-6C49-367C-21D04BB1EB70}"/>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AD1DAE2F-8AEB-97DD-A200-8B5FC86680AF}"/>
              </a:ext>
            </a:extLst>
          </p:cNvPr>
          <p:cNvSpPr>
            <a:spLocks noGrp="1"/>
          </p:cNvSpPr>
          <p:nvPr>
            <p:ph type="sldNum" sz="quarter" idx="12"/>
          </p:nvPr>
        </p:nvSpPr>
        <p:spPr/>
        <p:txBody>
          <a:bodyPr/>
          <a:lstStyle/>
          <a:p>
            <a:fld id="{AF63426A-9823-4B48-83AA-0EF40EFF36FE}" type="slidenum">
              <a:rPr lang="en-MY" smtClean="0"/>
              <a:t>‹#›</a:t>
            </a:fld>
            <a:endParaRPr lang="en-MY"/>
          </a:p>
        </p:txBody>
      </p:sp>
    </p:spTree>
    <p:extLst>
      <p:ext uri="{BB962C8B-B14F-4D97-AF65-F5344CB8AC3E}">
        <p14:creationId xmlns:p14="http://schemas.microsoft.com/office/powerpoint/2010/main" val="2959089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D0EB5-C27A-EED2-BA4C-42AF1D1EA4B7}"/>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287CB2F8-D9B2-08D1-F490-1755DD3F613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Content Placeholder 3">
            <a:extLst>
              <a:ext uri="{FF2B5EF4-FFF2-40B4-BE49-F238E27FC236}">
                <a16:creationId xmlns:a16="http://schemas.microsoft.com/office/drawing/2014/main" id="{5B98C78A-9512-3F9D-5220-93D5720AB3D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Date Placeholder 4">
            <a:extLst>
              <a:ext uri="{FF2B5EF4-FFF2-40B4-BE49-F238E27FC236}">
                <a16:creationId xmlns:a16="http://schemas.microsoft.com/office/drawing/2014/main" id="{2BF949F3-EA7D-0A49-B96B-DE659CAE2961}"/>
              </a:ext>
            </a:extLst>
          </p:cNvPr>
          <p:cNvSpPr>
            <a:spLocks noGrp="1"/>
          </p:cNvSpPr>
          <p:nvPr>
            <p:ph type="dt" sz="half" idx="10"/>
          </p:nvPr>
        </p:nvSpPr>
        <p:spPr/>
        <p:txBody>
          <a:bodyPr/>
          <a:lstStyle/>
          <a:p>
            <a:fld id="{9512A59B-4D2B-4163-A9BB-2B645316E276}" type="datetimeFigureOut">
              <a:rPr lang="en-MY" smtClean="0"/>
              <a:t>15/11/2025</a:t>
            </a:fld>
            <a:endParaRPr lang="en-MY"/>
          </a:p>
        </p:txBody>
      </p:sp>
      <p:sp>
        <p:nvSpPr>
          <p:cNvPr id="6" name="Footer Placeholder 5">
            <a:extLst>
              <a:ext uri="{FF2B5EF4-FFF2-40B4-BE49-F238E27FC236}">
                <a16:creationId xmlns:a16="http://schemas.microsoft.com/office/drawing/2014/main" id="{652F8E65-388C-6678-C450-2686F1A1CF83}"/>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02DD5BA5-4D2D-7C4D-EA48-D1A928E83A44}"/>
              </a:ext>
            </a:extLst>
          </p:cNvPr>
          <p:cNvSpPr>
            <a:spLocks noGrp="1"/>
          </p:cNvSpPr>
          <p:nvPr>
            <p:ph type="sldNum" sz="quarter" idx="12"/>
          </p:nvPr>
        </p:nvSpPr>
        <p:spPr/>
        <p:txBody>
          <a:bodyPr/>
          <a:lstStyle/>
          <a:p>
            <a:fld id="{AF63426A-9823-4B48-83AA-0EF40EFF36FE}" type="slidenum">
              <a:rPr lang="en-MY" smtClean="0"/>
              <a:t>‹#›</a:t>
            </a:fld>
            <a:endParaRPr lang="en-MY"/>
          </a:p>
        </p:txBody>
      </p:sp>
    </p:spTree>
    <p:extLst>
      <p:ext uri="{BB962C8B-B14F-4D97-AF65-F5344CB8AC3E}">
        <p14:creationId xmlns:p14="http://schemas.microsoft.com/office/powerpoint/2010/main" val="3521860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3A9DD-5AA1-204C-007E-109665934F53}"/>
              </a:ext>
            </a:extLst>
          </p:cNvPr>
          <p:cNvSpPr>
            <a:spLocks noGrp="1"/>
          </p:cNvSpPr>
          <p:nvPr>
            <p:ph type="title"/>
          </p:nvPr>
        </p:nvSpPr>
        <p:spPr>
          <a:xfrm>
            <a:off x="839788" y="365125"/>
            <a:ext cx="10515600" cy="1325563"/>
          </a:xfrm>
        </p:spPr>
        <p:txBody>
          <a:bodyPr/>
          <a:lstStyle/>
          <a:p>
            <a:r>
              <a:rPr lang="en-US"/>
              <a:t>Click to edit Master title style</a:t>
            </a:r>
            <a:endParaRPr lang="en-MY"/>
          </a:p>
        </p:txBody>
      </p:sp>
      <p:sp>
        <p:nvSpPr>
          <p:cNvPr id="3" name="Text Placeholder 2">
            <a:extLst>
              <a:ext uri="{FF2B5EF4-FFF2-40B4-BE49-F238E27FC236}">
                <a16:creationId xmlns:a16="http://schemas.microsoft.com/office/drawing/2014/main" id="{1325D5BA-34C1-6639-56A4-14D886C5F6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E93BDF2-75CF-FFAE-EEF3-C5D74D700C7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Text Placeholder 4">
            <a:extLst>
              <a:ext uri="{FF2B5EF4-FFF2-40B4-BE49-F238E27FC236}">
                <a16:creationId xmlns:a16="http://schemas.microsoft.com/office/drawing/2014/main" id="{27891EC0-1037-3312-D65D-F826749C65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6944DF-43B5-3891-462B-CAD89FC4A9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Date Placeholder 6">
            <a:extLst>
              <a:ext uri="{FF2B5EF4-FFF2-40B4-BE49-F238E27FC236}">
                <a16:creationId xmlns:a16="http://schemas.microsoft.com/office/drawing/2014/main" id="{28CBA73E-273A-CA5C-68C8-B77F67C8FC15}"/>
              </a:ext>
            </a:extLst>
          </p:cNvPr>
          <p:cNvSpPr>
            <a:spLocks noGrp="1"/>
          </p:cNvSpPr>
          <p:nvPr>
            <p:ph type="dt" sz="half" idx="10"/>
          </p:nvPr>
        </p:nvSpPr>
        <p:spPr/>
        <p:txBody>
          <a:bodyPr/>
          <a:lstStyle/>
          <a:p>
            <a:fld id="{9512A59B-4D2B-4163-A9BB-2B645316E276}" type="datetimeFigureOut">
              <a:rPr lang="en-MY" smtClean="0"/>
              <a:t>15/11/2025</a:t>
            </a:fld>
            <a:endParaRPr lang="en-MY"/>
          </a:p>
        </p:txBody>
      </p:sp>
      <p:sp>
        <p:nvSpPr>
          <p:cNvPr id="8" name="Footer Placeholder 7">
            <a:extLst>
              <a:ext uri="{FF2B5EF4-FFF2-40B4-BE49-F238E27FC236}">
                <a16:creationId xmlns:a16="http://schemas.microsoft.com/office/drawing/2014/main" id="{9364A7E7-1C61-1D4C-62FD-E498F91EBA57}"/>
              </a:ext>
            </a:extLst>
          </p:cNvPr>
          <p:cNvSpPr>
            <a:spLocks noGrp="1"/>
          </p:cNvSpPr>
          <p:nvPr>
            <p:ph type="ftr" sz="quarter" idx="11"/>
          </p:nvPr>
        </p:nvSpPr>
        <p:spPr/>
        <p:txBody>
          <a:bodyPr/>
          <a:lstStyle/>
          <a:p>
            <a:endParaRPr lang="en-MY"/>
          </a:p>
        </p:txBody>
      </p:sp>
      <p:sp>
        <p:nvSpPr>
          <p:cNvPr id="9" name="Slide Number Placeholder 8">
            <a:extLst>
              <a:ext uri="{FF2B5EF4-FFF2-40B4-BE49-F238E27FC236}">
                <a16:creationId xmlns:a16="http://schemas.microsoft.com/office/drawing/2014/main" id="{7AC54215-063E-992F-FC66-AE001B2D40E7}"/>
              </a:ext>
            </a:extLst>
          </p:cNvPr>
          <p:cNvSpPr>
            <a:spLocks noGrp="1"/>
          </p:cNvSpPr>
          <p:nvPr>
            <p:ph type="sldNum" sz="quarter" idx="12"/>
          </p:nvPr>
        </p:nvSpPr>
        <p:spPr/>
        <p:txBody>
          <a:bodyPr/>
          <a:lstStyle/>
          <a:p>
            <a:fld id="{AF63426A-9823-4B48-83AA-0EF40EFF36FE}" type="slidenum">
              <a:rPr lang="en-MY" smtClean="0"/>
              <a:t>‹#›</a:t>
            </a:fld>
            <a:endParaRPr lang="en-MY"/>
          </a:p>
        </p:txBody>
      </p:sp>
    </p:spTree>
    <p:extLst>
      <p:ext uri="{BB962C8B-B14F-4D97-AF65-F5344CB8AC3E}">
        <p14:creationId xmlns:p14="http://schemas.microsoft.com/office/powerpoint/2010/main" val="1326240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AA80B-9F5C-79CD-0C88-FB18B5060965}"/>
              </a:ext>
            </a:extLst>
          </p:cNvPr>
          <p:cNvSpPr>
            <a:spLocks noGrp="1"/>
          </p:cNvSpPr>
          <p:nvPr>
            <p:ph type="title"/>
          </p:nvPr>
        </p:nvSpPr>
        <p:spPr/>
        <p:txBody>
          <a:bodyPr/>
          <a:lstStyle/>
          <a:p>
            <a:r>
              <a:rPr lang="en-US"/>
              <a:t>Click to edit Master title style</a:t>
            </a:r>
            <a:endParaRPr lang="en-MY"/>
          </a:p>
        </p:txBody>
      </p:sp>
      <p:sp>
        <p:nvSpPr>
          <p:cNvPr id="3" name="Date Placeholder 2">
            <a:extLst>
              <a:ext uri="{FF2B5EF4-FFF2-40B4-BE49-F238E27FC236}">
                <a16:creationId xmlns:a16="http://schemas.microsoft.com/office/drawing/2014/main" id="{6F9893AD-58B1-7024-BCE6-C249D14F0A26}"/>
              </a:ext>
            </a:extLst>
          </p:cNvPr>
          <p:cNvSpPr>
            <a:spLocks noGrp="1"/>
          </p:cNvSpPr>
          <p:nvPr>
            <p:ph type="dt" sz="half" idx="10"/>
          </p:nvPr>
        </p:nvSpPr>
        <p:spPr/>
        <p:txBody>
          <a:bodyPr/>
          <a:lstStyle/>
          <a:p>
            <a:fld id="{9512A59B-4D2B-4163-A9BB-2B645316E276}" type="datetimeFigureOut">
              <a:rPr lang="en-MY" smtClean="0"/>
              <a:t>15/11/2025</a:t>
            </a:fld>
            <a:endParaRPr lang="en-MY"/>
          </a:p>
        </p:txBody>
      </p:sp>
      <p:sp>
        <p:nvSpPr>
          <p:cNvPr id="4" name="Footer Placeholder 3">
            <a:extLst>
              <a:ext uri="{FF2B5EF4-FFF2-40B4-BE49-F238E27FC236}">
                <a16:creationId xmlns:a16="http://schemas.microsoft.com/office/drawing/2014/main" id="{C0BD20C4-905F-65D3-8EC4-9C64C6746E10}"/>
              </a:ext>
            </a:extLst>
          </p:cNvPr>
          <p:cNvSpPr>
            <a:spLocks noGrp="1"/>
          </p:cNvSpPr>
          <p:nvPr>
            <p:ph type="ftr" sz="quarter" idx="11"/>
          </p:nvPr>
        </p:nvSpPr>
        <p:spPr/>
        <p:txBody>
          <a:bodyPr/>
          <a:lstStyle/>
          <a:p>
            <a:endParaRPr lang="en-MY"/>
          </a:p>
        </p:txBody>
      </p:sp>
      <p:sp>
        <p:nvSpPr>
          <p:cNvPr id="5" name="Slide Number Placeholder 4">
            <a:extLst>
              <a:ext uri="{FF2B5EF4-FFF2-40B4-BE49-F238E27FC236}">
                <a16:creationId xmlns:a16="http://schemas.microsoft.com/office/drawing/2014/main" id="{2F1BA76C-E0C6-ED90-43B9-40000A36B434}"/>
              </a:ext>
            </a:extLst>
          </p:cNvPr>
          <p:cNvSpPr>
            <a:spLocks noGrp="1"/>
          </p:cNvSpPr>
          <p:nvPr>
            <p:ph type="sldNum" sz="quarter" idx="12"/>
          </p:nvPr>
        </p:nvSpPr>
        <p:spPr/>
        <p:txBody>
          <a:bodyPr/>
          <a:lstStyle/>
          <a:p>
            <a:fld id="{AF63426A-9823-4B48-83AA-0EF40EFF36FE}" type="slidenum">
              <a:rPr lang="en-MY" smtClean="0"/>
              <a:t>‹#›</a:t>
            </a:fld>
            <a:endParaRPr lang="en-MY"/>
          </a:p>
        </p:txBody>
      </p:sp>
    </p:spTree>
    <p:extLst>
      <p:ext uri="{BB962C8B-B14F-4D97-AF65-F5344CB8AC3E}">
        <p14:creationId xmlns:p14="http://schemas.microsoft.com/office/powerpoint/2010/main" val="3346798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94F9FC-C8E0-EC68-1E62-EC961296175F}"/>
              </a:ext>
            </a:extLst>
          </p:cNvPr>
          <p:cNvSpPr>
            <a:spLocks noGrp="1"/>
          </p:cNvSpPr>
          <p:nvPr>
            <p:ph type="dt" sz="half" idx="10"/>
          </p:nvPr>
        </p:nvSpPr>
        <p:spPr/>
        <p:txBody>
          <a:bodyPr/>
          <a:lstStyle/>
          <a:p>
            <a:fld id="{9512A59B-4D2B-4163-A9BB-2B645316E276}" type="datetimeFigureOut">
              <a:rPr lang="en-MY" smtClean="0"/>
              <a:t>15/11/2025</a:t>
            </a:fld>
            <a:endParaRPr lang="en-MY"/>
          </a:p>
        </p:txBody>
      </p:sp>
      <p:sp>
        <p:nvSpPr>
          <p:cNvPr id="3" name="Footer Placeholder 2">
            <a:extLst>
              <a:ext uri="{FF2B5EF4-FFF2-40B4-BE49-F238E27FC236}">
                <a16:creationId xmlns:a16="http://schemas.microsoft.com/office/drawing/2014/main" id="{949BB100-815A-58BA-3243-92CF8A62A075}"/>
              </a:ext>
            </a:extLst>
          </p:cNvPr>
          <p:cNvSpPr>
            <a:spLocks noGrp="1"/>
          </p:cNvSpPr>
          <p:nvPr>
            <p:ph type="ftr" sz="quarter" idx="11"/>
          </p:nvPr>
        </p:nvSpPr>
        <p:spPr/>
        <p:txBody>
          <a:bodyPr/>
          <a:lstStyle/>
          <a:p>
            <a:endParaRPr lang="en-MY"/>
          </a:p>
        </p:txBody>
      </p:sp>
      <p:sp>
        <p:nvSpPr>
          <p:cNvPr id="4" name="Slide Number Placeholder 3">
            <a:extLst>
              <a:ext uri="{FF2B5EF4-FFF2-40B4-BE49-F238E27FC236}">
                <a16:creationId xmlns:a16="http://schemas.microsoft.com/office/drawing/2014/main" id="{A95136A4-E964-E68B-F103-E9F692AF055C}"/>
              </a:ext>
            </a:extLst>
          </p:cNvPr>
          <p:cNvSpPr>
            <a:spLocks noGrp="1"/>
          </p:cNvSpPr>
          <p:nvPr>
            <p:ph type="sldNum" sz="quarter" idx="12"/>
          </p:nvPr>
        </p:nvSpPr>
        <p:spPr/>
        <p:txBody>
          <a:bodyPr/>
          <a:lstStyle/>
          <a:p>
            <a:fld id="{AF63426A-9823-4B48-83AA-0EF40EFF36FE}" type="slidenum">
              <a:rPr lang="en-MY" smtClean="0"/>
              <a:t>‹#›</a:t>
            </a:fld>
            <a:endParaRPr lang="en-MY"/>
          </a:p>
        </p:txBody>
      </p:sp>
    </p:spTree>
    <p:extLst>
      <p:ext uri="{BB962C8B-B14F-4D97-AF65-F5344CB8AC3E}">
        <p14:creationId xmlns:p14="http://schemas.microsoft.com/office/powerpoint/2010/main" val="1841128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81DDF-C464-55E2-C54B-0BEB548EF7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Content Placeholder 2">
            <a:extLst>
              <a:ext uri="{FF2B5EF4-FFF2-40B4-BE49-F238E27FC236}">
                <a16:creationId xmlns:a16="http://schemas.microsoft.com/office/drawing/2014/main" id="{A5892F6F-02F3-35A0-E54A-5918F57B12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Text Placeholder 3">
            <a:extLst>
              <a:ext uri="{FF2B5EF4-FFF2-40B4-BE49-F238E27FC236}">
                <a16:creationId xmlns:a16="http://schemas.microsoft.com/office/drawing/2014/main" id="{99FA257E-B184-21C8-862B-63124D29EF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3358EC-1CED-8F47-B1B9-FA96A5CAB4B6}"/>
              </a:ext>
            </a:extLst>
          </p:cNvPr>
          <p:cNvSpPr>
            <a:spLocks noGrp="1"/>
          </p:cNvSpPr>
          <p:nvPr>
            <p:ph type="dt" sz="half" idx="10"/>
          </p:nvPr>
        </p:nvSpPr>
        <p:spPr/>
        <p:txBody>
          <a:bodyPr/>
          <a:lstStyle/>
          <a:p>
            <a:fld id="{9512A59B-4D2B-4163-A9BB-2B645316E276}" type="datetimeFigureOut">
              <a:rPr lang="en-MY" smtClean="0"/>
              <a:t>15/11/2025</a:t>
            </a:fld>
            <a:endParaRPr lang="en-MY"/>
          </a:p>
        </p:txBody>
      </p:sp>
      <p:sp>
        <p:nvSpPr>
          <p:cNvPr id="6" name="Footer Placeholder 5">
            <a:extLst>
              <a:ext uri="{FF2B5EF4-FFF2-40B4-BE49-F238E27FC236}">
                <a16:creationId xmlns:a16="http://schemas.microsoft.com/office/drawing/2014/main" id="{5CC2D8FA-FEC9-51C1-BA74-CDE5FD453AE8}"/>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439DEFE9-8450-49BC-9BB4-52F2181DB7F9}"/>
              </a:ext>
            </a:extLst>
          </p:cNvPr>
          <p:cNvSpPr>
            <a:spLocks noGrp="1"/>
          </p:cNvSpPr>
          <p:nvPr>
            <p:ph type="sldNum" sz="quarter" idx="12"/>
          </p:nvPr>
        </p:nvSpPr>
        <p:spPr/>
        <p:txBody>
          <a:bodyPr/>
          <a:lstStyle/>
          <a:p>
            <a:fld id="{AF63426A-9823-4B48-83AA-0EF40EFF36FE}" type="slidenum">
              <a:rPr lang="en-MY" smtClean="0"/>
              <a:t>‹#›</a:t>
            </a:fld>
            <a:endParaRPr lang="en-MY"/>
          </a:p>
        </p:txBody>
      </p:sp>
    </p:spTree>
    <p:extLst>
      <p:ext uri="{BB962C8B-B14F-4D97-AF65-F5344CB8AC3E}">
        <p14:creationId xmlns:p14="http://schemas.microsoft.com/office/powerpoint/2010/main" val="4037648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D739F-64CA-19B7-379A-FC7FDFC1C7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Picture Placeholder 2">
            <a:extLst>
              <a:ext uri="{FF2B5EF4-FFF2-40B4-BE49-F238E27FC236}">
                <a16:creationId xmlns:a16="http://schemas.microsoft.com/office/drawing/2014/main" id="{17C826C5-2519-06AB-DEEA-3582CC7061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a:extLst>
              <a:ext uri="{FF2B5EF4-FFF2-40B4-BE49-F238E27FC236}">
                <a16:creationId xmlns:a16="http://schemas.microsoft.com/office/drawing/2014/main" id="{8219F039-615F-2B60-3B1C-D9D4847D42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FA59F5-500F-4D88-AA6E-7FC98EB56604}"/>
              </a:ext>
            </a:extLst>
          </p:cNvPr>
          <p:cNvSpPr>
            <a:spLocks noGrp="1"/>
          </p:cNvSpPr>
          <p:nvPr>
            <p:ph type="dt" sz="half" idx="10"/>
          </p:nvPr>
        </p:nvSpPr>
        <p:spPr/>
        <p:txBody>
          <a:bodyPr/>
          <a:lstStyle/>
          <a:p>
            <a:fld id="{9512A59B-4D2B-4163-A9BB-2B645316E276}" type="datetimeFigureOut">
              <a:rPr lang="en-MY" smtClean="0"/>
              <a:t>15/11/2025</a:t>
            </a:fld>
            <a:endParaRPr lang="en-MY"/>
          </a:p>
        </p:txBody>
      </p:sp>
      <p:sp>
        <p:nvSpPr>
          <p:cNvPr id="6" name="Footer Placeholder 5">
            <a:extLst>
              <a:ext uri="{FF2B5EF4-FFF2-40B4-BE49-F238E27FC236}">
                <a16:creationId xmlns:a16="http://schemas.microsoft.com/office/drawing/2014/main" id="{33CCA8F3-4550-AA38-692A-45235765F96D}"/>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90F53B77-BB7A-BF4D-C8A0-198BAC4BB152}"/>
              </a:ext>
            </a:extLst>
          </p:cNvPr>
          <p:cNvSpPr>
            <a:spLocks noGrp="1"/>
          </p:cNvSpPr>
          <p:nvPr>
            <p:ph type="sldNum" sz="quarter" idx="12"/>
          </p:nvPr>
        </p:nvSpPr>
        <p:spPr/>
        <p:txBody>
          <a:bodyPr/>
          <a:lstStyle/>
          <a:p>
            <a:fld id="{AF63426A-9823-4B48-83AA-0EF40EFF36FE}" type="slidenum">
              <a:rPr lang="en-MY" smtClean="0"/>
              <a:t>‹#›</a:t>
            </a:fld>
            <a:endParaRPr lang="en-MY"/>
          </a:p>
        </p:txBody>
      </p:sp>
    </p:spTree>
    <p:extLst>
      <p:ext uri="{BB962C8B-B14F-4D97-AF65-F5344CB8AC3E}">
        <p14:creationId xmlns:p14="http://schemas.microsoft.com/office/powerpoint/2010/main" val="3156786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D80E76-F6D9-885D-6F2C-22CC607724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MY"/>
          </a:p>
        </p:txBody>
      </p:sp>
      <p:sp>
        <p:nvSpPr>
          <p:cNvPr id="3" name="Text Placeholder 2">
            <a:extLst>
              <a:ext uri="{FF2B5EF4-FFF2-40B4-BE49-F238E27FC236}">
                <a16:creationId xmlns:a16="http://schemas.microsoft.com/office/drawing/2014/main" id="{3CBE0BBA-A5CD-A919-3BD9-6212B31D09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D81401E5-A6E4-F9D1-B1F4-7E1691684B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512A59B-4D2B-4163-A9BB-2B645316E276}" type="datetimeFigureOut">
              <a:rPr lang="en-MY" smtClean="0"/>
              <a:t>15/11/2025</a:t>
            </a:fld>
            <a:endParaRPr lang="en-MY"/>
          </a:p>
        </p:txBody>
      </p:sp>
      <p:sp>
        <p:nvSpPr>
          <p:cNvPr id="5" name="Footer Placeholder 4">
            <a:extLst>
              <a:ext uri="{FF2B5EF4-FFF2-40B4-BE49-F238E27FC236}">
                <a16:creationId xmlns:a16="http://schemas.microsoft.com/office/drawing/2014/main" id="{978D9EE7-A8ED-9067-C43B-F7C48DF9AC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MY"/>
          </a:p>
        </p:txBody>
      </p:sp>
      <p:sp>
        <p:nvSpPr>
          <p:cNvPr id="6" name="Slide Number Placeholder 5">
            <a:extLst>
              <a:ext uri="{FF2B5EF4-FFF2-40B4-BE49-F238E27FC236}">
                <a16:creationId xmlns:a16="http://schemas.microsoft.com/office/drawing/2014/main" id="{93D4013D-7D0C-56E9-6A7E-371E25CBD7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F63426A-9823-4B48-83AA-0EF40EFF36FE}" type="slidenum">
              <a:rPr lang="en-MY" smtClean="0"/>
              <a:t>‹#›</a:t>
            </a:fld>
            <a:endParaRPr lang="en-MY"/>
          </a:p>
        </p:txBody>
      </p:sp>
    </p:spTree>
    <p:extLst>
      <p:ext uri="{BB962C8B-B14F-4D97-AF65-F5344CB8AC3E}">
        <p14:creationId xmlns:p14="http://schemas.microsoft.com/office/powerpoint/2010/main" val="31460878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100000">
              <a:schemeClr val="accent4">
                <a:lumMod val="45000"/>
                <a:lumOff val="55000"/>
              </a:schemeClr>
            </a:gs>
            <a:gs pos="100000">
              <a:schemeClr val="accent4">
                <a:lumMod val="45000"/>
                <a:lumOff val="55000"/>
              </a:schemeClr>
            </a:gs>
            <a:gs pos="100000">
              <a:schemeClr val="accent4">
                <a:lumMod val="30000"/>
                <a:lumOff val="70000"/>
              </a:schemeClr>
            </a:gs>
          </a:gsLst>
          <a:lin ang="5400000" scaled="1"/>
          <a:tileRect/>
        </a:gra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A1824CE6-4F41-EA23-D43D-06D3CF660322}"/>
              </a:ext>
            </a:extLst>
          </p:cNvPr>
          <p:cNvCxnSpPr/>
          <p:nvPr/>
        </p:nvCxnSpPr>
        <p:spPr>
          <a:xfrm>
            <a:off x="4058433" y="-297494"/>
            <a:ext cx="0" cy="7452987"/>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0C5192A7-2E1E-3882-1066-1D965C86DD08}"/>
              </a:ext>
            </a:extLst>
          </p:cNvPr>
          <p:cNvCxnSpPr/>
          <p:nvPr/>
        </p:nvCxnSpPr>
        <p:spPr>
          <a:xfrm>
            <a:off x="8144006" y="-297494"/>
            <a:ext cx="0" cy="7452987"/>
          </a:xfrm>
          <a:prstGeom prst="line">
            <a:avLst/>
          </a:prstGeom>
        </p:spPr>
        <p:style>
          <a:lnRef idx="2">
            <a:schemeClr val="accent1"/>
          </a:lnRef>
          <a:fillRef idx="0">
            <a:schemeClr val="accent1"/>
          </a:fillRef>
          <a:effectRef idx="1">
            <a:schemeClr val="accent1"/>
          </a:effectRef>
          <a:fontRef idx="minor">
            <a:schemeClr val="tx1"/>
          </a:fontRef>
        </p:style>
      </p:cxnSp>
      <p:sp>
        <p:nvSpPr>
          <p:cNvPr id="12" name="TextBox 11">
            <a:extLst>
              <a:ext uri="{FF2B5EF4-FFF2-40B4-BE49-F238E27FC236}">
                <a16:creationId xmlns:a16="http://schemas.microsoft.com/office/drawing/2014/main" id="{4CBEC966-6B30-A7BA-2A28-401F0EC761E9}"/>
              </a:ext>
            </a:extLst>
          </p:cNvPr>
          <p:cNvSpPr txBox="1"/>
          <p:nvPr/>
        </p:nvSpPr>
        <p:spPr>
          <a:xfrm>
            <a:off x="526094" y="991880"/>
            <a:ext cx="3181609" cy="1200329"/>
          </a:xfrm>
          <a:prstGeom prst="rect">
            <a:avLst/>
          </a:prstGeom>
          <a:noFill/>
        </p:spPr>
        <p:txBody>
          <a:bodyPr wrap="square">
            <a:spAutoFit/>
          </a:bodyPr>
          <a:lstStyle/>
          <a:p>
            <a:pPr algn="just"/>
            <a:r>
              <a:rPr lang="en-US" sz="1200" dirty="0">
                <a:latin typeface="Montserrat" pitchFamily="2" charset="0"/>
              </a:rPr>
              <a:t>Welcome to your pathway toward the </a:t>
            </a:r>
          </a:p>
          <a:p>
            <a:pPr algn="just"/>
            <a:r>
              <a:rPr lang="en-US" sz="1200" b="1" dirty="0">
                <a:latin typeface="Montserrat" pitchFamily="2" charset="0"/>
              </a:rPr>
              <a:t>PROFESSIONAL CERTIFICATE IN HOSPITALITY SUPERVISION, </a:t>
            </a:r>
            <a:r>
              <a:rPr lang="en-US" sz="1200" dirty="0">
                <a:latin typeface="Montserrat" pitchFamily="2" charset="0"/>
              </a:rPr>
              <a:t>a joint initiative between </a:t>
            </a:r>
            <a:r>
              <a:rPr lang="en-US" sz="1200" dirty="0" err="1">
                <a:latin typeface="Montserrat" pitchFamily="2" charset="0"/>
              </a:rPr>
              <a:t>Asianhotelier.Org</a:t>
            </a:r>
            <a:r>
              <a:rPr lang="en-US" sz="1200" dirty="0">
                <a:latin typeface="Montserrat" pitchFamily="2" charset="0"/>
              </a:rPr>
              <a:t> and the Asia Pacific University of Technology &amp; Innovation (APU).</a:t>
            </a:r>
          </a:p>
        </p:txBody>
      </p:sp>
      <p:pic>
        <p:nvPicPr>
          <p:cNvPr id="1026" name="Picture 2" descr="Aariana Hospitality">
            <a:extLst>
              <a:ext uri="{FF2B5EF4-FFF2-40B4-BE49-F238E27FC236}">
                <a16:creationId xmlns:a16="http://schemas.microsoft.com/office/drawing/2014/main" id="{67460EB6-7A04-7CCD-3666-66393AEDCF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1697" y="-34323"/>
            <a:ext cx="1427900" cy="1076307"/>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a:extLst>
              <a:ext uri="{FF2B5EF4-FFF2-40B4-BE49-F238E27FC236}">
                <a16:creationId xmlns:a16="http://schemas.microsoft.com/office/drawing/2014/main" id="{E4402B5B-7440-9D55-80B9-9270C4AB194A}"/>
              </a:ext>
            </a:extLst>
          </p:cNvPr>
          <p:cNvGrpSpPr/>
          <p:nvPr/>
        </p:nvGrpSpPr>
        <p:grpSpPr>
          <a:xfrm>
            <a:off x="562107" y="2265691"/>
            <a:ext cx="2907081" cy="877750"/>
            <a:chOff x="701653" y="7603256"/>
            <a:chExt cx="7160298" cy="2132213"/>
          </a:xfrm>
        </p:grpSpPr>
        <p:sp>
          <p:nvSpPr>
            <p:cNvPr id="14" name="Freeform 12">
              <a:extLst>
                <a:ext uri="{FF2B5EF4-FFF2-40B4-BE49-F238E27FC236}">
                  <a16:creationId xmlns:a16="http://schemas.microsoft.com/office/drawing/2014/main" id="{F51403E9-3695-80FE-3D29-126CE7E8AE28}"/>
                </a:ext>
              </a:extLst>
            </p:cNvPr>
            <p:cNvSpPr/>
            <p:nvPr/>
          </p:nvSpPr>
          <p:spPr>
            <a:xfrm>
              <a:off x="701653" y="7627789"/>
              <a:ext cx="2236336" cy="2048302"/>
            </a:xfrm>
            <a:custGeom>
              <a:avLst/>
              <a:gdLst/>
              <a:ahLst/>
              <a:cxnLst/>
              <a:rect l="l" t="t" r="r" b="b"/>
              <a:pathLst>
                <a:path w="2934499" h="2840768">
                  <a:moveTo>
                    <a:pt x="0" y="0"/>
                  </a:moveTo>
                  <a:lnTo>
                    <a:pt x="2934499" y="0"/>
                  </a:lnTo>
                  <a:lnTo>
                    <a:pt x="2934499" y="2840768"/>
                  </a:lnTo>
                  <a:lnTo>
                    <a:pt x="0" y="2840768"/>
                  </a:lnTo>
                  <a:lnTo>
                    <a:pt x="0" y="0"/>
                  </a:lnTo>
                  <a:close/>
                </a:path>
              </a:pathLst>
            </a:custGeom>
            <a:blipFill>
              <a:blip r:embed="rId3"/>
              <a:stretch>
                <a:fillRect/>
              </a:stretch>
            </a:blip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MY" sz="1200"/>
            </a:p>
          </p:txBody>
        </p:sp>
        <p:sp>
          <p:nvSpPr>
            <p:cNvPr id="15" name="Freeform 13">
              <a:extLst>
                <a:ext uri="{FF2B5EF4-FFF2-40B4-BE49-F238E27FC236}">
                  <a16:creationId xmlns:a16="http://schemas.microsoft.com/office/drawing/2014/main" id="{C30BE53A-8D94-9F45-1B5E-278362CC329C}"/>
                </a:ext>
              </a:extLst>
            </p:cNvPr>
            <p:cNvSpPr/>
            <p:nvPr/>
          </p:nvSpPr>
          <p:spPr>
            <a:xfrm>
              <a:off x="3307287" y="7603256"/>
              <a:ext cx="2236336" cy="2132213"/>
            </a:xfrm>
            <a:custGeom>
              <a:avLst/>
              <a:gdLst/>
              <a:ahLst/>
              <a:cxnLst/>
              <a:rect l="l" t="t" r="r" b="b"/>
              <a:pathLst>
                <a:path w="2597330" h="2434212">
                  <a:moveTo>
                    <a:pt x="0" y="0"/>
                  </a:moveTo>
                  <a:lnTo>
                    <a:pt x="2597329" y="0"/>
                  </a:lnTo>
                  <a:lnTo>
                    <a:pt x="2597329" y="2434213"/>
                  </a:lnTo>
                  <a:lnTo>
                    <a:pt x="0" y="2434213"/>
                  </a:lnTo>
                  <a:lnTo>
                    <a:pt x="0" y="0"/>
                  </a:lnTo>
                  <a:close/>
                </a:path>
              </a:pathLst>
            </a:custGeom>
            <a:blipFill>
              <a:blip r:embed="rId4"/>
              <a:stretch>
                <a:fillRect l="-12367" t="-12729" r="-12820" b="-13177"/>
              </a:stretch>
            </a:blip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MY" sz="1200"/>
            </a:p>
          </p:txBody>
        </p:sp>
        <p:pic>
          <p:nvPicPr>
            <p:cNvPr id="16" name="Picture 15" descr="A logo with text on it&#10;&#10;AI-generated content may be incorrect.">
              <a:extLst>
                <a:ext uri="{FF2B5EF4-FFF2-40B4-BE49-F238E27FC236}">
                  <a16:creationId xmlns:a16="http://schemas.microsoft.com/office/drawing/2014/main" id="{8BC1BF36-8EB9-379C-4A62-A5FEF9C246E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57913" y="7780879"/>
              <a:ext cx="1804038" cy="1804038"/>
            </a:xfrm>
            <a:prstGeom prst="rect">
              <a:avLst/>
            </a:prstGeom>
          </p:spPr>
        </p:pic>
      </p:grpSp>
      <p:sp>
        <p:nvSpPr>
          <p:cNvPr id="17" name="TextBox 16">
            <a:extLst>
              <a:ext uri="{FF2B5EF4-FFF2-40B4-BE49-F238E27FC236}">
                <a16:creationId xmlns:a16="http://schemas.microsoft.com/office/drawing/2014/main" id="{D90983DA-D4BB-13A2-9B9E-A4EA0FB90900}"/>
              </a:ext>
            </a:extLst>
          </p:cNvPr>
          <p:cNvSpPr txBox="1"/>
          <p:nvPr/>
        </p:nvSpPr>
        <p:spPr>
          <a:xfrm>
            <a:off x="388308" y="3268516"/>
            <a:ext cx="3319396" cy="3416320"/>
          </a:xfrm>
          <a:prstGeom prst="rect">
            <a:avLst/>
          </a:prstGeom>
          <a:noFill/>
        </p:spPr>
        <p:txBody>
          <a:bodyPr wrap="square">
            <a:spAutoFit/>
          </a:bodyPr>
          <a:lstStyle/>
          <a:p>
            <a:pPr algn="just">
              <a:buNone/>
            </a:pPr>
            <a:r>
              <a:rPr lang="en-MY" sz="1200" dirty="0">
                <a:effectLst/>
                <a:latin typeface="Montserrat" panose="00000500000000000000" pitchFamily="2" charset="0"/>
                <a:ea typeface="Aptos" panose="020B0004020202020204" pitchFamily="34" charset="0"/>
                <a:cs typeface="Times New Roman" panose="02020603050405020304" pitchFamily="18" charset="0"/>
              </a:rPr>
              <a:t>Delivered over three independent modules, each focused on the core competencies of effective hospitality supervision:</a:t>
            </a:r>
          </a:p>
          <a:p>
            <a:pPr marL="342900" lvl="0" indent="-342900">
              <a:buFont typeface="+mj-lt"/>
              <a:buAutoNum type="arabicPeriod"/>
              <a:tabLst>
                <a:tab pos="457200" algn="l"/>
              </a:tabLst>
            </a:pPr>
            <a:r>
              <a:rPr lang="en-MY" sz="1200" b="1" dirty="0">
                <a:effectLst/>
                <a:latin typeface="Montserrat" panose="00000500000000000000" pitchFamily="2" charset="0"/>
                <a:ea typeface="Aptos" panose="020B0004020202020204" pitchFamily="34" charset="0"/>
                <a:cs typeface="Times New Roman" panose="02020603050405020304" pitchFamily="18" charset="0"/>
              </a:rPr>
              <a:t>Leadership Edge</a:t>
            </a:r>
            <a:r>
              <a:rPr lang="en-MY" sz="1200" dirty="0">
                <a:effectLst/>
                <a:latin typeface="Montserrat" panose="00000500000000000000" pitchFamily="2" charset="0"/>
                <a:ea typeface="Aptos" panose="020B0004020202020204" pitchFamily="34" charset="0"/>
                <a:cs typeface="Times New Roman" panose="02020603050405020304" pitchFamily="18" charset="0"/>
              </a:rPr>
              <a:t> – Building leadership mindset, self-awareness, and accountability.</a:t>
            </a:r>
          </a:p>
          <a:p>
            <a:pPr marL="342900" lvl="0" indent="-342900">
              <a:buFont typeface="+mj-lt"/>
              <a:buAutoNum type="arabicPeriod"/>
              <a:tabLst>
                <a:tab pos="457200" algn="l"/>
              </a:tabLst>
            </a:pPr>
            <a:r>
              <a:rPr lang="en-MY" sz="1200" b="1" dirty="0">
                <a:effectLst/>
                <a:latin typeface="Montserrat" panose="00000500000000000000" pitchFamily="2" charset="0"/>
                <a:ea typeface="Aptos" panose="020B0004020202020204" pitchFamily="34" charset="0"/>
                <a:cs typeface="Times New Roman" panose="02020603050405020304" pitchFamily="18" charset="0"/>
              </a:rPr>
              <a:t>Operational Excellence</a:t>
            </a:r>
            <a:r>
              <a:rPr lang="en-MY" sz="1200" dirty="0">
                <a:effectLst/>
                <a:latin typeface="Montserrat" panose="00000500000000000000" pitchFamily="2" charset="0"/>
                <a:ea typeface="Aptos" panose="020B0004020202020204" pitchFamily="34" charset="0"/>
                <a:cs typeface="Times New Roman" panose="02020603050405020304" pitchFamily="18" charset="0"/>
              </a:rPr>
              <a:t> – Strengthening operational efficiency, shift management, and business acumen.</a:t>
            </a:r>
          </a:p>
          <a:p>
            <a:pPr marL="342900" lvl="0" indent="-342900">
              <a:buFont typeface="+mj-lt"/>
              <a:buAutoNum type="arabicPeriod"/>
              <a:tabLst>
                <a:tab pos="457200" algn="l"/>
              </a:tabLst>
            </a:pPr>
            <a:r>
              <a:rPr lang="en-MY" sz="1200" b="1" dirty="0">
                <a:effectLst/>
                <a:latin typeface="Montserrat" panose="00000500000000000000" pitchFamily="2" charset="0"/>
                <a:ea typeface="Aptos" panose="020B0004020202020204" pitchFamily="34" charset="0"/>
                <a:cs typeface="Times New Roman" panose="02020603050405020304" pitchFamily="18" charset="0"/>
              </a:rPr>
              <a:t>Team Excellence</a:t>
            </a:r>
            <a:r>
              <a:rPr lang="en-MY" sz="1200" dirty="0">
                <a:effectLst/>
                <a:latin typeface="Montserrat" panose="00000500000000000000" pitchFamily="2" charset="0"/>
                <a:ea typeface="Aptos" panose="020B0004020202020204" pitchFamily="34" charset="0"/>
                <a:cs typeface="Times New Roman" panose="02020603050405020304" pitchFamily="18" charset="0"/>
              </a:rPr>
              <a:t> – Enhancing communication, coaching, and team motivation.</a:t>
            </a:r>
          </a:p>
          <a:p>
            <a:pPr algn="just">
              <a:buNone/>
            </a:pPr>
            <a:r>
              <a:rPr lang="en-MY" sz="1200" dirty="0">
                <a:effectLst/>
                <a:latin typeface="Montserrat" panose="00000500000000000000" pitchFamily="2" charset="0"/>
                <a:ea typeface="Aptos" panose="020B0004020202020204" pitchFamily="34" charset="0"/>
                <a:cs typeface="Times New Roman" panose="02020603050405020304" pitchFamily="18" charset="0"/>
              </a:rPr>
              <a:t>Participants completing all three modules will be awarded the Professional Certificate in Hospitality Supervision. </a:t>
            </a:r>
          </a:p>
        </p:txBody>
      </p:sp>
      <p:sp>
        <p:nvSpPr>
          <p:cNvPr id="19" name="TextBox 18">
            <a:extLst>
              <a:ext uri="{FF2B5EF4-FFF2-40B4-BE49-F238E27FC236}">
                <a16:creationId xmlns:a16="http://schemas.microsoft.com/office/drawing/2014/main" id="{37225DAC-7840-4A3F-6C67-8BB618DA4C11}"/>
              </a:ext>
            </a:extLst>
          </p:cNvPr>
          <p:cNvSpPr txBox="1"/>
          <p:nvPr/>
        </p:nvSpPr>
        <p:spPr>
          <a:xfrm>
            <a:off x="4260084" y="251808"/>
            <a:ext cx="3796185" cy="2855205"/>
          </a:xfrm>
          <a:prstGeom prst="rect">
            <a:avLst/>
          </a:prstGeom>
          <a:noFill/>
        </p:spPr>
        <p:txBody>
          <a:bodyPr wrap="square">
            <a:spAutoFit/>
          </a:bodyPr>
          <a:lstStyle/>
          <a:p>
            <a:pPr>
              <a:lnSpc>
                <a:spcPct val="107000"/>
              </a:lnSpc>
              <a:spcAft>
                <a:spcPts val="800"/>
              </a:spcAft>
              <a:buNone/>
            </a:pPr>
            <a:r>
              <a:rPr lang="en-GB" sz="1200" b="1" u="sng" dirty="0">
                <a:effectLst/>
                <a:latin typeface="Montserrat" pitchFamily="2" charset="0"/>
                <a:ea typeface="Aptos" panose="020B0004020202020204" pitchFamily="34" charset="0"/>
                <a:cs typeface="Times New Roman" panose="02020603050405020304" pitchFamily="18" charset="0"/>
              </a:rPr>
              <a:t>LEADERSHIP EDGE – Supervisory Series</a:t>
            </a:r>
          </a:p>
          <a:p>
            <a:pPr>
              <a:lnSpc>
                <a:spcPct val="107000"/>
              </a:lnSpc>
              <a:spcAft>
                <a:spcPts val="800"/>
              </a:spcAft>
              <a:buNone/>
            </a:pPr>
            <a:r>
              <a:rPr lang="en-GB" sz="1200" dirty="0">
                <a:effectLst/>
                <a:latin typeface="Montserrat" pitchFamily="2" charset="0"/>
                <a:ea typeface="Aptos" panose="020B0004020202020204" pitchFamily="34" charset="0"/>
                <a:cs typeface="Times New Roman" panose="02020603050405020304" pitchFamily="18" charset="0"/>
              </a:rPr>
              <a:t>Duration: Two (2) Days Program </a:t>
            </a:r>
            <a:endParaRPr lang="en-MY" sz="1200" dirty="0">
              <a:effectLst/>
              <a:latin typeface="Montserrat" pitchFamily="2" charset="0"/>
              <a:ea typeface="Aptos" panose="020B0004020202020204" pitchFamily="34" charset="0"/>
              <a:cs typeface="Times New Roman" panose="02020603050405020304" pitchFamily="18" charset="0"/>
            </a:endParaRPr>
          </a:p>
          <a:p>
            <a:pPr algn="just">
              <a:lnSpc>
                <a:spcPct val="107000"/>
              </a:lnSpc>
              <a:spcAft>
                <a:spcPts val="800"/>
              </a:spcAft>
              <a:buNone/>
            </a:pPr>
            <a:r>
              <a:rPr lang="en-GB" sz="1200" dirty="0">
                <a:effectLst/>
                <a:latin typeface="Montserrat" pitchFamily="2" charset="0"/>
                <a:ea typeface="Aptos" panose="020B0004020202020204" pitchFamily="34" charset="0"/>
                <a:cs typeface="Times New Roman" panose="02020603050405020304" pitchFamily="18" charset="0"/>
              </a:rPr>
              <a:t>The Leadership Edge sets the foundation for supervisory success in hospitality. It helps supervisors understand their role as leaders who inspire trust, model professionalism, and influence team performance even without formal authority. Participants will explore how effective leadership begins with self-awareness and accountability. The training empowers supervisors to lead with confidence, make sound decisions, and exemplify the hotel service values. </a:t>
            </a:r>
            <a:endParaRPr lang="en-MY" sz="1200" dirty="0">
              <a:effectLst/>
              <a:latin typeface="Montserrat" pitchFamily="2" charset="0"/>
              <a:ea typeface="Aptos" panose="020B0004020202020204" pitchFamily="34" charset="0"/>
              <a:cs typeface="Times New Roman" panose="02020603050405020304" pitchFamily="18" charset="0"/>
            </a:endParaRPr>
          </a:p>
        </p:txBody>
      </p:sp>
      <p:sp>
        <p:nvSpPr>
          <p:cNvPr id="21" name="TextBox 20">
            <a:extLst>
              <a:ext uri="{FF2B5EF4-FFF2-40B4-BE49-F238E27FC236}">
                <a16:creationId xmlns:a16="http://schemas.microsoft.com/office/drawing/2014/main" id="{977B2383-3915-B05C-EBD5-235A15440D21}"/>
              </a:ext>
            </a:extLst>
          </p:cNvPr>
          <p:cNvSpPr txBox="1"/>
          <p:nvPr/>
        </p:nvSpPr>
        <p:spPr>
          <a:xfrm>
            <a:off x="4302227" y="3143441"/>
            <a:ext cx="3754042" cy="2554995"/>
          </a:xfrm>
          <a:prstGeom prst="rect">
            <a:avLst/>
          </a:prstGeom>
          <a:noFill/>
        </p:spPr>
        <p:txBody>
          <a:bodyPr wrap="square">
            <a:spAutoFit/>
          </a:bodyPr>
          <a:lstStyle/>
          <a:p>
            <a:pPr>
              <a:lnSpc>
                <a:spcPct val="107000"/>
              </a:lnSpc>
              <a:spcAft>
                <a:spcPts val="800"/>
              </a:spcAft>
              <a:buNone/>
            </a:pPr>
            <a:r>
              <a:rPr lang="en-GB" sz="1200" b="1" dirty="0">
                <a:effectLst/>
                <a:latin typeface="Montserrat" pitchFamily="2" charset="0"/>
                <a:ea typeface="Aptos" panose="020B0004020202020204" pitchFamily="34" charset="0"/>
                <a:cs typeface="Times New Roman" panose="02020603050405020304" pitchFamily="18" charset="0"/>
              </a:rPr>
              <a:t>Key Learning Objectives</a:t>
            </a:r>
            <a:endParaRPr lang="en-MY" sz="1200" b="1" dirty="0">
              <a:effectLst/>
              <a:latin typeface="Montserrat" pitchFamily="2" charset="0"/>
              <a:ea typeface="Aptos" panose="020B000402020202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200" dirty="0">
                <a:effectLst/>
                <a:latin typeface="Montserrat" pitchFamily="2" charset="0"/>
                <a:ea typeface="Aptos" panose="020B0004020202020204" pitchFamily="34" charset="0"/>
                <a:cs typeface="Times New Roman" panose="02020603050405020304" pitchFamily="18" charset="0"/>
              </a:rPr>
              <a:t>Define their role as a supervisor and understand their influence in the workplace</a:t>
            </a:r>
            <a:endParaRPr lang="en-MY" sz="1200" dirty="0">
              <a:effectLst/>
              <a:latin typeface="Montserrat" pitchFamily="2" charset="0"/>
              <a:ea typeface="Aptos" panose="020B000402020202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200" dirty="0">
                <a:effectLst/>
                <a:latin typeface="Montserrat" pitchFamily="2" charset="0"/>
                <a:ea typeface="Aptos" panose="020B0004020202020204" pitchFamily="34" charset="0"/>
                <a:cs typeface="Times New Roman" panose="02020603050405020304" pitchFamily="18" charset="0"/>
              </a:rPr>
              <a:t>Demonstrate self-leadership, confidence, and accountability in daily operations</a:t>
            </a:r>
            <a:endParaRPr lang="en-MY" sz="1200" dirty="0">
              <a:effectLst/>
              <a:latin typeface="Montserrat" pitchFamily="2" charset="0"/>
              <a:ea typeface="Aptos" panose="020B000402020202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200" dirty="0">
                <a:effectLst/>
                <a:latin typeface="Montserrat" pitchFamily="2" charset="0"/>
                <a:ea typeface="Aptos" panose="020B0004020202020204" pitchFamily="34" charset="0"/>
                <a:cs typeface="Times New Roman" panose="02020603050405020304" pitchFamily="18" charset="0"/>
              </a:rPr>
              <a:t>Apply basic leadership styles to different supervisory situations</a:t>
            </a:r>
            <a:endParaRPr lang="en-MY" sz="1200" dirty="0">
              <a:effectLst/>
              <a:latin typeface="Montserrat" pitchFamily="2" charset="0"/>
              <a:ea typeface="Aptos" panose="020B000402020202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200" dirty="0">
                <a:effectLst/>
                <a:latin typeface="Montserrat" pitchFamily="2" charset="0"/>
                <a:ea typeface="Aptos" panose="020B0004020202020204" pitchFamily="34" charset="0"/>
                <a:cs typeface="Times New Roman" panose="02020603050405020304" pitchFamily="18" charset="0"/>
              </a:rPr>
              <a:t>Make informed decisions and manage frontline challenges effectively</a:t>
            </a:r>
            <a:endParaRPr lang="en-MY" sz="1200" dirty="0">
              <a:effectLst/>
              <a:latin typeface="Montserrat" pitchFamily="2" charset="0"/>
              <a:ea typeface="Aptos" panose="020B000402020202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GB" sz="1200" dirty="0">
                <a:effectLst/>
                <a:latin typeface="Montserrat" pitchFamily="2" charset="0"/>
                <a:ea typeface="Aptos" panose="020B0004020202020204" pitchFamily="34" charset="0"/>
                <a:cs typeface="Times New Roman" panose="02020603050405020304" pitchFamily="18" charset="0"/>
              </a:rPr>
              <a:t>Role-model professional behaviour in line with brand and service expectations</a:t>
            </a:r>
            <a:endParaRPr lang="en-MY" sz="1200" dirty="0">
              <a:effectLst/>
              <a:latin typeface="Montserrat" pitchFamily="2" charset="0"/>
              <a:ea typeface="Aptos" panose="020B0004020202020204" pitchFamily="34" charset="0"/>
              <a:cs typeface="Times New Roman" panose="02020603050405020304" pitchFamily="18" charset="0"/>
            </a:endParaRPr>
          </a:p>
        </p:txBody>
      </p:sp>
      <p:sp>
        <p:nvSpPr>
          <p:cNvPr id="23" name="TextBox 22">
            <a:extLst>
              <a:ext uri="{FF2B5EF4-FFF2-40B4-BE49-F238E27FC236}">
                <a16:creationId xmlns:a16="http://schemas.microsoft.com/office/drawing/2014/main" id="{7BA4950E-A785-CD18-2AF2-413C896B1A37}"/>
              </a:ext>
            </a:extLst>
          </p:cNvPr>
          <p:cNvSpPr txBox="1"/>
          <p:nvPr/>
        </p:nvSpPr>
        <p:spPr>
          <a:xfrm>
            <a:off x="8281851" y="259931"/>
            <a:ext cx="3947728" cy="1566904"/>
          </a:xfrm>
          <a:prstGeom prst="rect">
            <a:avLst/>
          </a:prstGeom>
          <a:noFill/>
        </p:spPr>
        <p:txBody>
          <a:bodyPr wrap="square">
            <a:spAutoFit/>
          </a:bodyPr>
          <a:lstStyle/>
          <a:p>
            <a:pPr>
              <a:lnSpc>
                <a:spcPct val="107000"/>
              </a:lnSpc>
              <a:spcAft>
                <a:spcPts val="800"/>
              </a:spcAft>
              <a:buNone/>
            </a:pPr>
            <a:r>
              <a:rPr lang="en-GB" sz="1200" b="1" dirty="0">
                <a:effectLst/>
                <a:latin typeface="Montserrat" pitchFamily="2" charset="0"/>
                <a:ea typeface="Aptos" panose="020B0004020202020204" pitchFamily="34" charset="0"/>
                <a:cs typeface="Times New Roman" panose="02020603050405020304" pitchFamily="18" charset="0"/>
              </a:rPr>
              <a:t>Session Outline</a:t>
            </a:r>
            <a:r>
              <a:rPr lang="en-GB" sz="1200" dirty="0">
                <a:effectLst/>
                <a:latin typeface="Montserrat" pitchFamily="2" charset="0"/>
                <a:ea typeface="Aptos" panose="020B0004020202020204" pitchFamily="34" charset="0"/>
                <a:cs typeface="Times New Roman" panose="02020603050405020304" pitchFamily="18" charset="0"/>
              </a:rPr>
              <a:t>	</a:t>
            </a:r>
            <a:endParaRPr lang="en-MY" sz="1200" dirty="0">
              <a:effectLst/>
              <a:latin typeface="Montserrat" pitchFamily="2" charset="0"/>
              <a:ea typeface="Aptos" panose="020B0004020202020204" pitchFamily="34" charset="0"/>
              <a:cs typeface="Times New Roman" panose="02020603050405020304" pitchFamily="18" charset="0"/>
            </a:endParaRPr>
          </a:p>
          <a:p>
            <a:pPr marL="342900" lvl="0" indent="-342900">
              <a:lnSpc>
                <a:spcPct val="107000"/>
              </a:lnSpc>
              <a:buFont typeface="+mj-lt"/>
              <a:buAutoNum type="arabicPeriod"/>
            </a:pPr>
            <a:r>
              <a:rPr lang="en-GB" sz="1200" dirty="0">
                <a:effectLst/>
                <a:latin typeface="Montserrat" pitchFamily="2" charset="0"/>
                <a:ea typeface="Aptos" panose="020B0004020202020204" pitchFamily="34" charset="0"/>
                <a:cs typeface="Times New Roman" panose="02020603050405020304" pitchFamily="18" charset="0"/>
              </a:rPr>
              <a:t>The Role of the Supervisor </a:t>
            </a:r>
            <a:endParaRPr lang="en-MY" sz="1200" dirty="0">
              <a:effectLst/>
              <a:latin typeface="Montserrat" pitchFamily="2" charset="0"/>
              <a:ea typeface="Aptos" panose="020B0004020202020204" pitchFamily="34" charset="0"/>
              <a:cs typeface="Times New Roman" panose="02020603050405020304" pitchFamily="18" charset="0"/>
            </a:endParaRPr>
          </a:p>
          <a:p>
            <a:pPr marL="342900" lvl="0" indent="-342900">
              <a:lnSpc>
                <a:spcPct val="107000"/>
              </a:lnSpc>
              <a:buFont typeface="+mj-lt"/>
              <a:buAutoNum type="arabicPeriod"/>
            </a:pPr>
            <a:r>
              <a:rPr lang="en-GB" sz="1200" dirty="0">
                <a:effectLst/>
                <a:latin typeface="Montserrat" pitchFamily="2" charset="0"/>
                <a:ea typeface="Aptos" panose="020B0004020202020204" pitchFamily="34" charset="0"/>
                <a:cs typeface="Times New Roman" panose="02020603050405020304" pitchFamily="18" charset="0"/>
              </a:rPr>
              <a:t>Foundations of Self-Leadership </a:t>
            </a:r>
            <a:endParaRPr lang="en-MY" sz="1200" dirty="0">
              <a:effectLst/>
              <a:latin typeface="Montserrat" pitchFamily="2" charset="0"/>
              <a:ea typeface="Aptos" panose="020B0004020202020204" pitchFamily="34" charset="0"/>
              <a:cs typeface="Times New Roman" panose="02020603050405020304" pitchFamily="18" charset="0"/>
            </a:endParaRPr>
          </a:p>
          <a:p>
            <a:pPr marL="342900" lvl="0" indent="-342900">
              <a:lnSpc>
                <a:spcPct val="107000"/>
              </a:lnSpc>
              <a:buFont typeface="+mj-lt"/>
              <a:buAutoNum type="arabicPeriod"/>
            </a:pPr>
            <a:r>
              <a:rPr lang="en-GB" sz="1200" dirty="0">
                <a:effectLst/>
                <a:latin typeface="Montserrat" pitchFamily="2" charset="0"/>
                <a:ea typeface="Aptos" panose="020B0004020202020204" pitchFamily="34" charset="0"/>
                <a:cs typeface="Times New Roman" panose="02020603050405020304" pitchFamily="18" charset="0"/>
              </a:rPr>
              <a:t>Building Influence Without Authority	</a:t>
            </a:r>
            <a:endParaRPr lang="en-MY" sz="1200" dirty="0">
              <a:effectLst/>
              <a:latin typeface="Montserrat" pitchFamily="2" charset="0"/>
              <a:ea typeface="Aptos" panose="020B0004020202020204" pitchFamily="34" charset="0"/>
              <a:cs typeface="Times New Roman" panose="02020603050405020304" pitchFamily="18" charset="0"/>
            </a:endParaRPr>
          </a:p>
          <a:p>
            <a:pPr marL="342900" lvl="0" indent="-342900">
              <a:lnSpc>
                <a:spcPct val="107000"/>
              </a:lnSpc>
              <a:buFont typeface="+mj-lt"/>
              <a:buAutoNum type="arabicPeriod"/>
            </a:pPr>
            <a:r>
              <a:rPr lang="en-GB" sz="1200" dirty="0">
                <a:effectLst/>
                <a:latin typeface="Montserrat" pitchFamily="2" charset="0"/>
                <a:ea typeface="Aptos" panose="020B0004020202020204" pitchFamily="34" charset="0"/>
                <a:cs typeface="Times New Roman" panose="02020603050405020304" pitchFamily="18" charset="0"/>
              </a:rPr>
              <a:t>Leadership Styles and Practical Applications</a:t>
            </a:r>
            <a:endParaRPr lang="en-MY" sz="1200" dirty="0">
              <a:effectLst/>
              <a:latin typeface="Montserrat" pitchFamily="2" charset="0"/>
              <a:ea typeface="Aptos" panose="020B0004020202020204" pitchFamily="34" charset="0"/>
              <a:cs typeface="Times New Roman" panose="02020603050405020304" pitchFamily="18" charset="0"/>
            </a:endParaRPr>
          </a:p>
          <a:p>
            <a:pPr marL="342900" lvl="0" indent="-342900">
              <a:lnSpc>
                <a:spcPct val="107000"/>
              </a:lnSpc>
              <a:buFont typeface="+mj-lt"/>
              <a:buAutoNum type="arabicPeriod"/>
            </a:pPr>
            <a:r>
              <a:rPr lang="en-GB" sz="1200" dirty="0">
                <a:effectLst/>
                <a:latin typeface="Montserrat" pitchFamily="2" charset="0"/>
                <a:ea typeface="Aptos" panose="020B0004020202020204" pitchFamily="34" charset="0"/>
                <a:cs typeface="Times New Roman" panose="02020603050405020304" pitchFamily="18" charset="0"/>
              </a:rPr>
              <a:t>Accountability and Decision-Making</a:t>
            </a:r>
            <a:endParaRPr lang="en-MY" sz="1200" dirty="0">
              <a:effectLst/>
              <a:latin typeface="Montserrat" pitchFamily="2" charset="0"/>
              <a:ea typeface="Aptos" panose="020B000402020202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GB" sz="1200" dirty="0">
                <a:effectLst/>
                <a:latin typeface="Montserrat" pitchFamily="2" charset="0"/>
                <a:ea typeface="Aptos" panose="020B0004020202020204" pitchFamily="34" charset="0"/>
                <a:cs typeface="Times New Roman" panose="02020603050405020304" pitchFamily="18" charset="0"/>
              </a:rPr>
              <a:t>Role Modelling and Leading by Example</a:t>
            </a:r>
            <a:endParaRPr lang="en-MY" sz="1200" dirty="0">
              <a:effectLst/>
              <a:latin typeface="Montserrat" pitchFamily="2" charset="0"/>
              <a:ea typeface="Aptos" panose="020B0004020202020204" pitchFamily="34" charset="0"/>
              <a:cs typeface="Times New Roman" panose="02020603050405020304" pitchFamily="18" charset="0"/>
            </a:endParaRPr>
          </a:p>
        </p:txBody>
      </p:sp>
      <p:sp>
        <p:nvSpPr>
          <p:cNvPr id="25" name="TextBox 24">
            <a:extLst>
              <a:ext uri="{FF2B5EF4-FFF2-40B4-BE49-F238E27FC236}">
                <a16:creationId xmlns:a16="http://schemas.microsoft.com/office/drawing/2014/main" id="{E27CDB9A-8BF6-34D1-B921-76303C189312}"/>
              </a:ext>
            </a:extLst>
          </p:cNvPr>
          <p:cNvSpPr txBox="1"/>
          <p:nvPr/>
        </p:nvSpPr>
        <p:spPr>
          <a:xfrm>
            <a:off x="8281850" y="2819512"/>
            <a:ext cx="3804200" cy="1369286"/>
          </a:xfrm>
          <a:prstGeom prst="rect">
            <a:avLst/>
          </a:prstGeom>
          <a:noFill/>
        </p:spPr>
        <p:txBody>
          <a:bodyPr wrap="square">
            <a:spAutoFit/>
          </a:bodyPr>
          <a:lstStyle/>
          <a:p>
            <a:pPr>
              <a:lnSpc>
                <a:spcPct val="107000"/>
              </a:lnSpc>
              <a:spcAft>
                <a:spcPts val="800"/>
              </a:spcAft>
              <a:buNone/>
            </a:pPr>
            <a:r>
              <a:rPr lang="en-GB" sz="1200" b="1" dirty="0">
                <a:latin typeface="Montserrat" pitchFamily="2" charset="0"/>
                <a:ea typeface="Aptos" panose="020B0004020202020204" pitchFamily="34" charset="0"/>
                <a:cs typeface="Times New Roman" panose="02020603050405020304" pitchFamily="18" charset="0"/>
              </a:rPr>
              <a:t>Who should attend: </a:t>
            </a:r>
            <a:endParaRPr lang="en-MY" sz="1200" b="1" dirty="0">
              <a:effectLst/>
              <a:latin typeface="Montserrat" pitchFamily="2" charset="0"/>
              <a:ea typeface="Aptos" panose="020B0004020202020204" pitchFamily="34" charset="0"/>
              <a:cs typeface="Times New Roman" panose="02020603050405020304" pitchFamily="18" charset="0"/>
            </a:endParaRPr>
          </a:p>
          <a:p>
            <a:pPr>
              <a:lnSpc>
                <a:spcPct val="107000"/>
              </a:lnSpc>
              <a:spcAft>
                <a:spcPts val="800"/>
              </a:spcAft>
              <a:buNone/>
            </a:pPr>
            <a:r>
              <a:rPr lang="en-GB" sz="1200" dirty="0">
                <a:effectLst/>
                <a:latin typeface="Montserrat" pitchFamily="2" charset="0"/>
                <a:ea typeface="Aptos" panose="020B0004020202020204" pitchFamily="34" charset="0"/>
                <a:cs typeface="Times New Roman" panose="02020603050405020304" pitchFamily="18" charset="0"/>
              </a:rPr>
              <a:t>Departmental Operational Managers / Restaurant &amp; Outlet Managers / Asst Managers / Operational Executives / Team Leaders / Supervisors / and anyone who is leading a team. </a:t>
            </a:r>
            <a:endParaRPr lang="en-MY" sz="1200" dirty="0">
              <a:effectLst/>
              <a:latin typeface="Montserrat" pitchFamily="2" charset="0"/>
              <a:ea typeface="Aptos" panose="020B0004020202020204" pitchFamily="34" charset="0"/>
              <a:cs typeface="Times New Roman" panose="02020603050405020304" pitchFamily="18" charset="0"/>
            </a:endParaRPr>
          </a:p>
        </p:txBody>
      </p:sp>
      <p:sp>
        <p:nvSpPr>
          <p:cNvPr id="26" name="TextBox 25">
            <a:extLst>
              <a:ext uri="{FF2B5EF4-FFF2-40B4-BE49-F238E27FC236}">
                <a16:creationId xmlns:a16="http://schemas.microsoft.com/office/drawing/2014/main" id="{1906EFCB-CE6D-67D7-D698-2A3896D60F20}"/>
              </a:ext>
            </a:extLst>
          </p:cNvPr>
          <p:cNvSpPr txBox="1"/>
          <p:nvPr/>
        </p:nvSpPr>
        <p:spPr>
          <a:xfrm>
            <a:off x="8281850" y="1879430"/>
            <a:ext cx="3804200" cy="871457"/>
          </a:xfrm>
          <a:prstGeom prst="rect">
            <a:avLst/>
          </a:prstGeom>
          <a:noFill/>
        </p:spPr>
        <p:txBody>
          <a:bodyPr wrap="square">
            <a:spAutoFit/>
          </a:bodyPr>
          <a:lstStyle/>
          <a:p>
            <a:pPr algn="just">
              <a:lnSpc>
                <a:spcPct val="107000"/>
              </a:lnSpc>
              <a:spcAft>
                <a:spcPts val="800"/>
              </a:spcAft>
              <a:buNone/>
            </a:pPr>
            <a:r>
              <a:rPr lang="en-US" sz="1200" dirty="0">
                <a:effectLst/>
                <a:latin typeface="Montserrat" pitchFamily="2" charset="0"/>
                <a:ea typeface="Aptos" panose="020B0004020202020204" pitchFamily="34" charset="0"/>
                <a:cs typeface="Times New Roman" panose="02020603050405020304" pitchFamily="18" charset="0"/>
              </a:rPr>
              <a:t>For each module there will be an assessment involving 40 Multiple-Choice Questions. Based on 6 sessions and real hospitality scenarios. Duration: 1 hour. Passing Score: 70%</a:t>
            </a:r>
            <a:endParaRPr lang="en-MY" sz="1200" dirty="0">
              <a:effectLst/>
              <a:latin typeface="Montserrat" pitchFamily="2"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808421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8EA2D536-849E-5FA3-00E6-04D1151DB737}"/>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2AE25E35-F3DD-CE1A-7BBE-CFA16127EE3D}"/>
              </a:ext>
            </a:extLst>
          </p:cNvPr>
          <p:cNvCxnSpPr/>
          <p:nvPr/>
        </p:nvCxnSpPr>
        <p:spPr>
          <a:xfrm>
            <a:off x="4058433" y="-297494"/>
            <a:ext cx="0" cy="7452987"/>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3F1E5C47-AA6D-A45A-56C4-DF318CDA039A}"/>
              </a:ext>
            </a:extLst>
          </p:cNvPr>
          <p:cNvCxnSpPr/>
          <p:nvPr/>
        </p:nvCxnSpPr>
        <p:spPr>
          <a:xfrm>
            <a:off x="8144006" y="-297494"/>
            <a:ext cx="0" cy="7452987"/>
          </a:xfrm>
          <a:prstGeom prst="line">
            <a:avLst/>
          </a:prstGeom>
        </p:spPr>
        <p:style>
          <a:lnRef idx="2">
            <a:schemeClr val="accent1"/>
          </a:lnRef>
          <a:fillRef idx="0">
            <a:schemeClr val="accent1"/>
          </a:fillRef>
          <a:effectRef idx="1">
            <a:schemeClr val="accent1"/>
          </a:effectRef>
          <a:fontRef idx="minor">
            <a:schemeClr val="tx1"/>
          </a:fontRef>
        </p:style>
      </p:cxnSp>
      <p:sp>
        <p:nvSpPr>
          <p:cNvPr id="12" name="TextBox 11">
            <a:extLst>
              <a:ext uri="{FF2B5EF4-FFF2-40B4-BE49-F238E27FC236}">
                <a16:creationId xmlns:a16="http://schemas.microsoft.com/office/drawing/2014/main" id="{64EE3CB0-8587-32E6-BE94-A3144ED10990}"/>
              </a:ext>
            </a:extLst>
          </p:cNvPr>
          <p:cNvSpPr txBox="1"/>
          <p:nvPr/>
        </p:nvSpPr>
        <p:spPr>
          <a:xfrm>
            <a:off x="526094" y="991880"/>
            <a:ext cx="3181609" cy="1200329"/>
          </a:xfrm>
          <a:prstGeom prst="rect">
            <a:avLst/>
          </a:prstGeom>
          <a:noFill/>
        </p:spPr>
        <p:txBody>
          <a:bodyPr wrap="square">
            <a:spAutoFit/>
          </a:bodyPr>
          <a:lstStyle/>
          <a:p>
            <a:pPr algn="just"/>
            <a:r>
              <a:rPr lang="en-US" sz="1200" dirty="0">
                <a:latin typeface="Montserrat" pitchFamily="2" charset="0"/>
              </a:rPr>
              <a:t>Welcome to your pathway toward the </a:t>
            </a:r>
          </a:p>
          <a:p>
            <a:pPr algn="just"/>
            <a:r>
              <a:rPr lang="en-US" sz="1200" b="1" dirty="0">
                <a:latin typeface="Montserrat" pitchFamily="2" charset="0"/>
              </a:rPr>
              <a:t>PROFESSIONAL CERTIFICATE IN HOSPITALITY SUPERVISION, </a:t>
            </a:r>
            <a:r>
              <a:rPr lang="en-US" sz="1200" dirty="0">
                <a:latin typeface="Montserrat" pitchFamily="2" charset="0"/>
              </a:rPr>
              <a:t>a joint initiative between </a:t>
            </a:r>
            <a:r>
              <a:rPr lang="en-US" sz="1200" dirty="0" err="1">
                <a:latin typeface="Montserrat" pitchFamily="2" charset="0"/>
              </a:rPr>
              <a:t>Asianhotelier.Org</a:t>
            </a:r>
            <a:r>
              <a:rPr lang="en-US" sz="1200" dirty="0">
                <a:latin typeface="Montserrat" pitchFamily="2" charset="0"/>
              </a:rPr>
              <a:t> and the Asia Pacific University of Technology &amp; Innovation (APU).</a:t>
            </a:r>
          </a:p>
        </p:txBody>
      </p:sp>
      <p:pic>
        <p:nvPicPr>
          <p:cNvPr id="1026" name="Picture 2" descr="Aariana Hospitality">
            <a:extLst>
              <a:ext uri="{FF2B5EF4-FFF2-40B4-BE49-F238E27FC236}">
                <a16:creationId xmlns:a16="http://schemas.microsoft.com/office/drawing/2014/main" id="{9ECDB910-CEC0-DA70-1B59-C329B5D974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1697" y="-34323"/>
            <a:ext cx="1427900" cy="1076307"/>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a:extLst>
              <a:ext uri="{FF2B5EF4-FFF2-40B4-BE49-F238E27FC236}">
                <a16:creationId xmlns:a16="http://schemas.microsoft.com/office/drawing/2014/main" id="{9BF2CC05-F273-E34D-3FFF-8930F3A366D8}"/>
              </a:ext>
            </a:extLst>
          </p:cNvPr>
          <p:cNvGrpSpPr/>
          <p:nvPr/>
        </p:nvGrpSpPr>
        <p:grpSpPr>
          <a:xfrm>
            <a:off x="562107" y="2265691"/>
            <a:ext cx="2907081" cy="877750"/>
            <a:chOff x="701653" y="7603256"/>
            <a:chExt cx="7160298" cy="2132213"/>
          </a:xfrm>
        </p:grpSpPr>
        <p:sp>
          <p:nvSpPr>
            <p:cNvPr id="14" name="Freeform 12">
              <a:extLst>
                <a:ext uri="{FF2B5EF4-FFF2-40B4-BE49-F238E27FC236}">
                  <a16:creationId xmlns:a16="http://schemas.microsoft.com/office/drawing/2014/main" id="{D1D7D035-38B7-4599-7125-A495FCB27EF4}"/>
                </a:ext>
              </a:extLst>
            </p:cNvPr>
            <p:cNvSpPr/>
            <p:nvPr/>
          </p:nvSpPr>
          <p:spPr>
            <a:xfrm>
              <a:off x="701653" y="7627789"/>
              <a:ext cx="2236336" cy="2048302"/>
            </a:xfrm>
            <a:custGeom>
              <a:avLst/>
              <a:gdLst/>
              <a:ahLst/>
              <a:cxnLst/>
              <a:rect l="l" t="t" r="r" b="b"/>
              <a:pathLst>
                <a:path w="2934499" h="2840768">
                  <a:moveTo>
                    <a:pt x="0" y="0"/>
                  </a:moveTo>
                  <a:lnTo>
                    <a:pt x="2934499" y="0"/>
                  </a:lnTo>
                  <a:lnTo>
                    <a:pt x="2934499" y="2840768"/>
                  </a:lnTo>
                  <a:lnTo>
                    <a:pt x="0" y="2840768"/>
                  </a:lnTo>
                  <a:lnTo>
                    <a:pt x="0" y="0"/>
                  </a:lnTo>
                  <a:close/>
                </a:path>
              </a:pathLst>
            </a:custGeom>
            <a:blipFill>
              <a:blip r:embed="rId3"/>
              <a:stretch>
                <a:fillRect/>
              </a:stretch>
            </a:blip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MY" sz="1200"/>
            </a:p>
          </p:txBody>
        </p:sp>
        <p:sp>
          <p:nvSpPr>
            <p:cNvPr id="15" name="Freeform 13">
              <a:extLst>
                <a:ext uri="{FF2B5EF4-FFF2-40B4-BE49-F238E27FC236}">
                  <a16:creationId xmlns:a16="http://schemas.microsoft.com/office/drawing/2014/main" id="{5AF619FB-2D6E-2A93-4DDB-5935CF511ED1}"/>
                </a:ext>
              </a:extLst>
            </p:cNvPr>
            <p:cNvSpPr/>
            <p:nvPr/>
          </p:nvSpPr>
          <p:spPr>
            <a:xfrm>
              <a:off x="3307287" y="7603256"/>
              <a:ext cx="2236336" cy="2132213"/>
            </a:xfrm>
            <a:custGeom>
              <a:avLst/>
              <a:gdLst/>
              <a:ahLst/>
              <a:cxnLst/>
              <a:rect l="l" t="t" r="r" b="b"/>
              <a:pathLst>
                <a:path w="2597330" h="2434212">
                  <a:moveTo>
                    <a:pt x="0" y="0"/>
                  </a:moveTo>
                  <a:lnTo>
                    <a:pt x="2597329" y="0"/>
                  </a:lnTo>
                  <a:lnTo>
                    <a:pt x="2597329" y="2434213"/>
                  </a:lnTo>
                  <a:lnTo>
                    <a:pt x="0" y="2434213"/>
                  </a:lnTo>
                  <a:lnTo>
                    <a:pt x="0" y="0"/>
                  </a:lnTo>
                  <a:close/>
                </a:path>
              </a:pathLst>
            </a:custGeom>
            <a:blipFill>
              <a:blip r:embed="rId4"/>
              <a:stretch>
                <a:fillRect l="-12367" t="-12729" r="-12820" b="-13177"/>
              </a:stretch>
            </a:blip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MY" sz="1200"/>
            </a:p>
          </p:txBody>
        </p:sp>
        <p:pic>
          <p:nvPicPr>
            <p:cNvPr id="16" name="Picture 15" descr="A logo with text on it&#10;&#10;AI-generated content may be incorrect.">
              <a:extLst>
                <a:ext uri="{FF2B5EF4-FFF2-40B4-BE49-F238E27FC236}">
                  <a16:creationId xmlns:a16="http://schemas.microsoft.com/office/drawing/2014/main" id="{A0989019-53F2-CDC3-58A9-06117584548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57913" y="7780879"/>
              <a:ext cx="1804038" cy="1804038"/>
            </a:xfrm>
            <a:prstGeom prst="rect">
              <a:avLst/>
            </a:prstGeom>
          </p:spPr>
        </p:pic>
      </p:grpSp>
      <p:sp>
        <p:nvSpPr>
          <p:cNvPr id="17" name="TextBox 16">
            <a:extLst>
              <a:ext uri="{FF2B5EF4-FFF2-40B4-BE49-F238E27FC236}">
                <a16:creationId xmlns:a16="http://schemas.microsoft.com/office/drawing/2014/main" id="{F8FDA52A-4578-3520-FC26-8C5016636750}"/>
              </a:ext>
            </a:extLst>
          </p:cNvPr>
          <p:cNvSpPr txBox="1"/>
          <p:nvPr/>
        </p:nvSpPr>
        <p:spPr>
          <a:xfrm>
            <a:off x="388308" y="3268516"/>
            <a:ext cx="3319396" cy="3416320"/>
          </a:xfrm>
          <a:prstGeom prst="rect">
            <a:avLst/>
          </a:prstGeom>
          <a:noFill/>
        </p:spPr>
        <p:txBody>
          <a:bodyPr wrap="square">
            <a:spAutoFit/>
          </a:bodyPr>
          <a:lstStyle/>
          <a:p>
            <a:pPr algn="just">
              <a:buNone/>
            </a:pPr>
            <a:r>
              <a:rPr lang="en-MY" sz="1200" dirty="0">
                <a:effectLst/>
                <a:latin typeface="Montserrat" panose="00000500000000000000" pitchFamily="2" charset="0"/>
                <a:ea typeface="Aptos" panose="020B0004020202020204" pitchFamily="34" charset="0"/>
                <a:cs typeface="Times New Roman" panose="02020603050405020304" pitchFamily="18" charset="0"/>
              </a:rPr>
              <a:t>Delivered over three independent modules, each focused on the core competencies of effective hospitality supervision:</a:t>
            </a:r>
          </a:p>
          <a:p>
            <a:pPr marL="342900" lvl="0" indent="-342900">
              <a:buFont typeface="+mj-lt"/>
              <a:buAutoNum type="arabicPeriod"/>
              <a:tabLst>
                <a:tab pos="457200" algn="l"/>
              </a:tabLst>
            </a:pPr>
            <a:r>
              <a:rPr lang="en-MY" sz="1200" b="1" dirty="0">
                <a:effectLst/>
                <a:latin typeface="Montserrat" panose="00000500000000000000" pitchFamily="2" charset="0"/>
                <a:ea typeface="Aptos" panose="020B0004020202020204" pitchFamily="34" charset="0"/>
                <a:cs typeface="Times New Roman" panose="02020603050405020304" pitchFamily="18" charset="0"/>
              </a:rPr>
              <a:t>Leadership Edge</a:t>
            </a:r>
            <a:r>
              <a:rPr lang="en-MY" sz="1200" dirty="0">
                <a:effectLst/>
                <a:latin typeface="Montserrat" panose="00000500000000000000" pitchFamily="2" charset="0"/>
                <a:ea typeface="Aptos" panose="020B0004020202020204" pitchFamily="34" charset="0"/>
                <a:cs typeface="Times New Roman" panose="02020603050405020304" pitchFamily="18" charset="0"/>
              </a:rPr>
              <a:t> – Building leadership mindset, self-awareness, and accountability.</a:t>
            </a:r>
          </a:p>
          <a:p>
            <a:pPr marL="342900" lvl="0" indent="-342900">
              <a:buFont typeface="+mj-lt"/>
              <a:buAutoNum type="arabicPeriod"/>
              <a:tabLst>
                <a:tab pos="457200" algn="l"/>
              </a:tabLst>
            </a:pPr>
            <a:r>
              <a:rPr lang="en-MY" sz="1200" b="1" dirty="0">
                <a:effectLst/>
                <a:latin typeface="Montserrat" panose="00000500000000000000" pitchFamily="2" charset="0"/>
                <a:ea typeface="Aptos" panose="020B0004020202020204" pitchFamily="34" charset="0"/>
                <a:cs typeface="Times New Roman" panose="02020603050405020304" pitchFamily="18" charset="0"/>
              </a:rPr>
              <a:t>Operational Excellence</a:t>
            </a:r>
            <a:r>
              <a:rPr lang="en-MY" sz="1200" dirty="0">
                <a:effectLst/>
                <a:latin typeface="Montserrat" panose="00000500000000000000" pitchFamily="2" charset="0"/>
                <a:ea typeface="Aptos" panose="020B0004020202020204" pitchFamily="34" charset="0"/>
                <a:cs typeface="Times New Roman" panose="02020603050405020304" pitchFamily="18" charset="0"/>
              </a:rPr>
              <a:t> – Strengthening operational efficiency, shift management, and business acumen.</a:t>
            </a:r>
          </a:p>
          <a:p>
            <a:pPr marL="342900" lvl="0" indent="-342900">
              <a:buFont typeface="+mj-lt"/>
              <a:buAutoNum type="arabicPeriod"/>
              <a:tabLst>
                <a:tab pos="457200" algn="l"/>
              </a:tabLst>
            </a:pPr>
            <a:r>
              <a:rPr lang="en-MY" sz="1200" b="1" dirty="0">
                <a:effectLst/>
                <a:latin typeface="Montserrat" panose="00000500000000000000" pitchFamily="2" charset="0"/>
                <a:ea typeface="Aptos" panose="020B0004020202020204" pitchFamily="34" charset="0"/>
                <a:cs typeface="Times New Roman" panose="02020603050405020304" pitchFamily="18" charset="0"/>
              </a:rPr>
              <a:t>Team Excellence</a:t>
            </a:r>
            <a:r>
              <a:rPr lang="en-MY" sz="1200" dirty="0">
                <a:effectLst/>
                <a:latin typeface="Montserrat" panose="00000500000000000000" pitchFamily="2" charset="0"/>
                <a:ea typeface="Aptos" panose="020B0004020202020204" pitchFamily="34" charset="0"/>
                <a:cs typeface="Times New Roman" panose="02020603050405020304" pitchFamily="18" charset="0"/>
              </a:rPr>
              <a:t> – Enhancing communication, coaching, and team motivation.</a:t>
            </a:r>
          </a:p>
          <a:p>
            <a:pPr algn="just">
              <a:buNone/>
            </a:pPr>
            <a:r>
              <a:rPr lang="en-MY" sz="1200" dirty="0">
                <a:effectLst/>
                <a:latin typeface="Montserrat" panose="00000500000000000000" pitchFamily="2" charset="0"/>
                <a:ea typeface="Aptos" panose="020B0004020202020204" pitchFamily="34" charset="0"/>
                <a:cs typeface="Times New Roman" panose="02020603050405020304" pitchFamily="18" charset="0"/>
              </a:rPr>
              <a:t>Participants completing all three modules will be awarded the Professional Certificate in Hospitality Supervision. </a:t>
            </a:r>
          </a:p>
        </p:txBody>
      </p:sp>
      <p:sp>
        <p:nvSpPr>
          <p:cNvPr id="19" name="TextBox 18">
            <a:extLst>
              <a:ext uri="{FF2B5EF4-FFF2-40B4-BE49-F238E27FC236}">
                <a16:creationId xmlns:a16="http://schemas.microsoft.com/office/drawing/2014/main" id="{3A0606BE-8942-C018-52FB-70A2805EB30C}"/>
              </a:ext>
            </a:extLst>
          </p:cNvPr>
          <p:cNvSpPr txBox="1"/>
          <p:nvPr/>
        </p:nvSpPr>
        <p:spPr>
          <a:xfrm>
            <a:off x="4260084" y="251808"/>
            <a:ext cx="3796185" cy="3448060"/>
          </a:xfrm>
          <a:prstGeom prst="rect">
            <a:avLst/>
          </a:prstGeom>
          <a:noFill/>
        </p:spPr>
        <p:txBody>
          <a:bodyPr wrap="square">
            <a:spAutoFit/>
          </a:bodyPr>
          <a:lstStyle/>
          <a:p>
            <a:pPr>
              <a:lnSpc>
                <a:spcPct val="107000"/>
              </a:lnSpc>
              <a:spcAft>
                <a:spcPts val="800"/>
              </a:spcAft>
              <a:buNone/>
            </a:pPr>
            <a:r>
              <a:rPr lang="en-GB" sz="1200" b="1" u="sng" dirty="0">
                <a:effectLst/>
                <a:latin typeface="Montserrat" pitchFamily="2" charset="0"/>
                <a:ea typeface="Aptos" panose="020B0004020202020204" pitchFamily="34" charset="0"/>
                <a:cs typeface="Times New Roman" panose="02020603050405020304" pitchFamily="18" charset="0"/>
              </a:rPr>
              <a:t>OPERATIONA EXCELLENCE – Supervisory Series</a:t>
            </a:r>
          </a:p>
          <a:p>
            <a:pPr>
              <a:lnSpc>
                <a:spcPct val="107000"/>
              </a:lnSpc>
              <a:spcAft>
                <a:spcPts val="800"/>
              </a:spcAft>
              <a:buNone/>
            </a:pPr>
            <a:r>
              <a:rPr lang="en-GB" sz="1200" dirty="0">
                <a:effectLst/>
                <a:latin typeface="Montserrat" pitchFamily="2" charset="0"/>
                <a:ea typeface="Aptos" panose="020B0004020202020204" pitchFamily="34" charset="0"/>
                <a:cs typeface="Times New Roman" panose="02020603050405020304" pitchFamily="18" charset="0"/>
              </a:rPr>
              <a:t>Duration: Two (2) Days Program </a:t>
            </a:r>
            <a:endParaRPr lang="en-MY" sz="1200" dirty="0">
              <a:effectLst/>
              <a:latin typeface="Montserrat" pitchFamily="2" charset="0"/>
              <a:ea typeface="Aptos" panose="020B0004020202020204" pitchFamily="34" charset="0"/>
              <a:cs typeface="Times New Roman" panose="02020603050405020304" pitchFamily="18" charset="0"/>
            </a:endParaRPr>
          </a:p>
          <a:p>
            <a:pPr algn="just">
              <a:lnSpc>
                <a:spcPct val="107000"/>
              </a:lnSpc>
              <a:spcAft>
                <a:spcPts val="800"/>
              </a:spcAft>
              <a:buNone/>
            </a:pPr>
            <a:r>
              <a:rPr lang="en-US" sz="1200" dirty="0">
                <a:effectLst/>
                <a:latin typeface="Montserrat" pitchFamily="2" charset="0"/>
                <a:ea typeface="Aptos" panose="020B0004020202020204" pitchFamily="34" charset="0"/>
                <a:cs typeface="Times New Roman" panose="02020603050405020304" pitchFamily="18" charset="0"/>
              </a:rPr>
              <a:t>The Operational Excellence focuses on mastering the day-to-day operational responsibilities that drive hotel performance. Supervisors will learn how to plan shifts effectively, delegate tasks, uphold brand standards, and resolve issues promptly while maintaining service quality. By understanding key performance indicators, cost awareness, and process efficiency, participants will strengthen their ability to manage operations with precision and purpose. This training bridges the gap between service delivery and business results. </a:t>
            </a:r>
            <a:endParaRPr lang="en-MY" sz="1200" dirty="0">
              <a:effectLst/>
              <a:latin typeface="Montserrat" pitchFamily="2" charset="0"/>
              <a:ea typeface="Aptos" panose="020B0004020202020204" pitchFamily="34" charset="0"/>
              <a:cs typeface="Times New Roman" panose="02020603050405020304" pitchFamily="18" charset="0"/>
            </a:endParaRPr>
          </a:p>
        </p:txBody>
      </p:sp>
      <p:sp>
        <p:nvSpPr>
          <p:cNvPr id="21" name="TextBox 20">
            <a:extLst>
              <a:ext uri="{FF2B5EF4-FFF2-40B4-BE49-F238E27FC236}">
                <a16:creationId xmlns:a16="http://schemas.microsoft.com/office/drawing/2014/main" id="{580ECF8F-313C-484A-A14F-7FE385377BB6}"/>
              </a:ext>
            </a:extLst>
          </p:cNvPr>
          <p:cNvSpPr txBox="1"/>
          <p:nvPr/>
        </p:nvSpPr>
        <p:spPr>
          <a:xfrm>
            <a:off x="4302227" y="3819787"/>
            <a:ext cx="3754042" cy="2357377"/>
          </a:xfrm>
          <a:prstGeom prst="rect">
            <a:avLst/>
          </a:prstGeom>
          <a:noFill/>
        </p:spPr>
        <p:txBody>
          <a:bodyPr wrap="square">
            <a:spAutoFit/>
          </a:bodyPr>
          <a:lstStyle/>
          <a:p>
            <a:pPr>
              <a:lnSpc>
                <a:spcPct val="107000"/>
              </a:lnSpc>
              <a:spcAft>
                <a:spcPts val="800"/>
              </a:spcAft>
              <a:buNone/>
            </a:pPr>
            <a:r>
              <a:rPr lang="en-GB" sz="1200" b="1" dirty="0">
                <a:effectLst/>
                <a:latin typeface="Montserrat" pitchFamily="2" charset="0"/>
                <a:ea typeface="Aptos" panose="020B0004020202020204" pitchFamily="34" charset="0"/>
                <a:cs typeface="Times New Roman" panose="02020603050405020304" pitchFamily="18" charset="0"/>
              </a:rPr>
              <a:t>Key Learning Objectives</a:t>
            </a:r>
            <a:endParaRPr lang="en-MY" sz="1200" b="1" dirty="0">
              <a:effectLst/>
              <a:latin typeface="Montserrat" pitchFamily="2" charset="0"/>
              <a:ea typeface="Aptos" panose="020B000402020202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1200" dirty="0">
                <a:effectLst/>
                <a:latin typeface="Montserrat" pitchFamily="2" charset="0"/>
                <a:ea typeface="Aptos" panose="020B0004020202020204" pitchFamily="34" charset="0"/>
                <a:cs typeface="Times New Roman" panose="02020603050405020304" pitchFamily="18" charset="0"/>
              </a:rPr>
              <a:t>Execute operational duties effectively using SOPs and best practices</a:t>
            </a:r>
          </a:p>
          <a:p>
            <a:pPr marL="342900" lvl="0" indent="-342900">
              <a:lnSpc>
                <a:spcPct val="107000"/>
              </a:lnSpc>
              <a:buFont typeface="Symbol" panose="05050102010706020507" pitchFamily="18" charset="2"/>
              <a:buChar char=""/>
            </a:pPr>
            <a:r>
              <a:rPr lang="en-US" sz="1200" dirty="0">
                <a:effectLst/>
                <a:latin typeface="Montserrat" pitchFamily="2" charset="0"/>
                <a:ea typeface="Aptos" panose="020B0004020202020204" pitchFamily="34" charset="0"/>
                <a:cs typeface="Times New Roman" panose="02020603050405020304" pitchFamily="18" charset="0"/>
              </a:rPr>
              <a:t>Plan and prioritize work and manage time.</a:t>
            </a:r>
          </a:p>
          <a:p>
            <a:pPr marL="342900" lvl="0" indent="-342900">
              <a:lnSpc>
                <a:spcPct val="107000"/>
              </a:lnSpc>
              <a:buFont typeface="Symbol" panose="05050102010706020507" pitchFamily="18" charset="2"/>
              <a:buChar char=""/>
            </a:pPr>
            <a:r>
              <a:rPr lang="en-US" sz="1200" dirty="0">
                <a:effectLst/>
                <a:latin typeface="Montserrat" pitchFamily="2" charset="0"/>
                <a:ea typeface="Aptos" panose="020B0004020202020204" pitchFamily="34" charset="0"/>
                <a:cs typeface="Times New Roman" panose="02020603050405020304" pitchFamily="18" charset="0"/>
              </a:rPr>
              <a:t>Manage shifts, delegate tasks, and monitor service delivery</a:t>
            </a:r>
          </a:p>
          <a:p>
            <a:pPr marL="342900" lvl="0" indent="-342900">
              <a:lnSpc>
                <a:spcPct val="107000"/>
              </a:lnSpc>
              <a:buFont typeface="Symbol" panose="05050102010706020507" pitchFamily="18" charset="2"/>
              <a:buChar char=""/>
            </a:pPr>
            <a:r>
              <a:rPr lang="en-US" sz="1200" dirty="0">
                <a:effectLst/>
                <a:latin typeface="Montserrat" pitchFamily="2" charset="0"/>
                <a:ea typeface="Aptos" panose="020B0004020202020204" pitchFamily="34" charset="0"/>
                <a:cs typeface="Times New Roman" panose="02020603050405020304" pitchFamily="18" charset="0"/>
              </a:rPr>
              <a:t>Identify and solve operational issues promptly</a:t>
            </a:r>
          </a:p>
          <a:p>
            <a:pPr marL="342900" lvl="0" indent="-342900">
              <a:lnSpc>
                <a:spcPct val="107000"/>
              </a:lnSpc>
              <a:buFont typeface="Symbol" panose="05050102010706020507" pitchFamily="18" charset="2"/>
              <a:buChar char=""/>
            </a:pPr>
            <a:r>
              <a:rPr lang="en-US" sz="1200" dirty="0">
                <a:effectLst/>
                <a:latin typeface="Montserrat" pitchFamily="2" charset="0"/>
                <a:ea typeface="Aptos" panose="020B0004020202020204" pitchFamily="34" charset="0"/>
                <a:cs typeface="Times New Roman" panose="02020603050405020304" pitchFamily="18" charset="0"/>
              </a:rPr>
              <a:t>Understand basic business acumen (costs, efficiency, and KPIs)</a:t>
            </a:r>
          </a:p>
        </p:txBody>
      </p:sp>
      <p:sp>
        <p:nvSpPr>
          <p:cNvPr id="23" name="TextBox 22">
            <a:extLst>
              <a:ext uri="{FF2B5EF4-FFF2-40B4-BE49-F238E27FC236}">
                <a16:creationId xmlns:a16="http://schemas.microsoft.com/office/drawing/2014/main" id="{F15BF5E7-F4E5-DA07-7B44-44F5CC82D51B}"/>
              </a:ext>
            </a:extLst>
          </p:cNvPr>
          <p:cNvSpPr txBox="1"/>
          <p:nvPr/>
        </p:nvSpPr>
        <p:spPr>
          <a:xfrm>
            <a:off x="8281851" y="259931"/>
            <a:ext cx="3947728" cy="2054537"/>
          </a:xfrm>
          <a:prstGeom prst="rect">
            <a:avLst/>
          </a:prstGeom>
          <a:noFill/>
        </p:spPr>
        <p:txBody>
          <a:bodyPr wrap="square">
            <a:spAutoFit/>
          </a:bodyPr>
          <a:lstStyle/>
          <a:p>
            <a:pPr>
              <a:lnSpc>
                <a:spcPct val="107000"/>
              </a:lnSpc>
              <a:spcAft>
                <a:spcPts val="800"/>
              </a:spcAft>
              <a:buNone/>
            </a:pPr>
            <a:r>
              <a:rPr lang="en-GB" sz="1200" b="1" dirty="0">
                <a:effectLst/>
                <a:latin typeface="Montserrat" pitchFamily="2" charset="0"/>
                <a:ea typeface="Aptos" panose="020B0004020202020204" pitchFamily="34" charset="0"/>
                <a:cs typeface="Times New Roman" panose="02020603050405020304" pitchFamily="18" charset="0"/>
              </a:rPr>
              <a:t>Session Outline</a:t>
            </a:r>
            <a:r>
              <a:rPr lang="en-GB" sz="1200" dirty="0">
                <a:effectLst/>
                <a:latin typeface="Montserrat" pitchFamily="2" charset="0"/>
                <a:ea typeface="Aptos" panose="020B0004020202020204" pitchFamily="34" charset="0"/>
                <a:cs typeface="Times New Roman" panose="02020603050405020304" pitchFamily="18" charset="0"/>
              </a:rPr>
              <a:t>	</a:t>
            </a:r>
          </a:p>
          <a:p>
            <a:pPr marL="342900" lvl="0" indent="-342900">
              <a:buFont typeface="+mj-lt"/>
              <a:buAutoNum type="arabicPeriod"/>
            </a:pPr>
            <a:r>
              <a:rPr lang="en-US" sz="1200" dirty="0">
                <a:effectLst/>
                <a:latin typeface="Montserrat" pitchFamily="2" charset="0"/>
                <a:ea typeface="Aptos" panose="020B0004020202020204" pitchFamily="34" charset="0"/>
                <a:cs typeface="Times New Roman" panose="02020603050405020304" pitchFamily="18" charset="0"/>
              </a:rPr>
              <a:t>Operational Responsibilities of a Supervisor	</a:t>
            </a:r>
          </a:p>
          <a:p>
            <a:pPr marL="342900" lvl="0" indent="-342900">
              <a:buFont typeface="+mj-lt"/>
              <a:buAutoNum type="arabicPeriod"/>
            </a:pPr>
            <a:r>
              <a:rPr lang="en-US" sz="1200" dirty="0">
                <a:effectLst/>
                <a:latin typeface="Montserrat" pitchFamily="2" charset="0"/>
                <a:ea typeface="Aptos" panose="020B0004020202020204" pitchFamily="34" charset="0"/>
                <a:cs typeface="Times New Roman" panose="02020603050405020304" pitchFamily="18" charset="0"/>
              </a:rPr>
              <a:t>Shift Planning &amp; Task Delegation, Time Management	</a:t>
            </a:r>
          </a:p>
          <a:p>
            <a:pPr marL="342900" lvl="0" indent="-342900">
              <a:buFont typeface="+mj-lt"/>
              <a:buAutoNum type="arabicPeriod"/>
            </a:pPr>
            <a:r>
              <a:rPr lang="en-US" sz="1200" dirty="0">
                <a:effectLst/>
                <a:latin typeface="Montserrat" pitchFamily="2" charset="0"/>
                <a:ea typeface="Aptos" panose="020B0004020202020204" pitchFamily="34" charset="0"/>
                <a:cs typeface="Times New Roman" panose="02020603050405020304" pitchFamily="18" charset="0"/>
              </a:rPr>
              <a:t>SOPs and Operational Standards	</a:t>
            </a:r>
          </a:p>
          <a:p>
            <a:pPr marL="342900" lvl="0" indent="-342900">
              <a:buFont typeface="+mj-lt"/>
              <a:buAutoNum type="arabicPeriod"/>
            </a:pPr>
            <a:r>
              <a:rPr lang="en-US" sz="1200" dirty="0">
                <a:effectLst/>
                <a:latin typeface="Montserrat" pitchFamily="2" charset="0"/>
                <a:ea typeface="Aptos" panose="020B0004020202020204" pitchFamily="34" charset="0"/>
                <a:cs typeface="Times New Roman" panose="02020603050405020304" pitchFamily="18" charset="0"/>
              </a:rPr>
              <a:t>Solving Operational Challenges &amp; Service Recovery	</a:t>
            </a:r>
          </a:p>
          <a:p>
            <a:pPr marL="342900" lvl="0" indent="-342900">
              <a:buFont typeface="+mj-lt"/>
              <a:buAutoNum type="arabicPeriod"/>
            </a:pPr>
            <a:r>
              <a:rPr lang="en-US" sz="1200" dirty="0">
                <a:effectLst/>
                <a:latin typeface="Montserrat" pitchFamily="2" charset="0"/>
                <a:ea typeface="Aptos" panose="020B0004020202020204" pitchFamily="34" charset="0"/>
                <a:cs typeface="Times New Roman" panose="02020603050405020304" pitchFamily="18" charset="0"/>
              </a:rPr>
              <a:t>Introduction to Business Acumen for Supervisors	</a:t>
            </a:r>
          </a:p>
          <a:p>
            <a:pPr marL="342900" lvl="0" indent="-342900">
              <a:buFont typeface="+mj-lt"/>
              <a:buAutoNum type="arabicPeriod"/>
            </a:pPr>
            <a:r>
              <a:rPr lang="en-US" sz="1200" dirty="0">
                <a:effectLst/>
                <a:latin typeface="Montserrat" pitchFamily="2" charset="0"/>
                <a:ea typeface="Aptos" panose="020B0004020202020204" pitchFamily="34" charset="0"/>
                <a:cs typeface="Times New Roman" panose="02020603050405020304" pitchFamily="18" charset="0"/>
              </a:rPr>
              <a:t>KPIs and Performance Awareness	</a:t>
            </a:r>
          </a:p>
        </p:txBody>
      </p:sp>
      <p:sp>
        <p:nvSpPr>
          <p:cNvPr id="25" name="TextBox 24">
            <a:extLst>
              <a:ext uri="{FF2B5EF4-FFF2-40B4-BE49-F238E27FC236}">
                <a16:creationId xmlns:a16="http://schemas.microsoft.com/office/drawing/2014/main" id="{878C6863-F13A-93A1-1209-195816B30501}"/>
              </a:ext>
            </a:extLst>
          </p:cNvPr>
          <p:cNvSpPr txBox="1"/>
          <p:nvPr/>
        </p:nvSpPr>
        <p:spPr>
          <a:xfrm>
            <a:off x="8231744" y="3391195"/>
            <a:ext cx="3804200" cy="1369286"/>
          </a:xfrm>
          <a:prstGeom prst="rect">
            <a:avLst/>
          </a:prstGeom>
          <a:noFill/>
        </p:spPr>
        <p:txBody>
          <a:bodyPr wrap="square">
            <a:spAutoFit/>
          </a:bodyPr>
          <a:lstStyle/>
          <a:p>
            <a:pPr>
              <a:lnSpc>
                <a:spcPct val="107000"/>
              </a:lnSpc>
              <a:spcAft>
                <a:spcPts val="800"/>
              </a:spcAft>
              <a:buNone/>
            </a:pPr>
            <a:r>
              <a:rPr lang="en-GB" sz="1200" b="1" dirty="0">
                <a:latin typeface="Montserrat" pitchFamily="2" charset="0"/>
                <a:ea typeface="Aptos" panose="020B0004020202020204" pitchFamily="34" charset="0"/>
                <a:cs typeface="Times New Roman" panose="02020603050405020304" pitchFamily="18" charset="0"/>
              </a:rPr>
              <a:t>Who should attend: </a:t>
            </a:r>
            <a:endParaRPr lang="en-MY" sz="1200" b="1" dirty="0">
              <a:effectLst/>
              <a:latin typeface="Montserrat" pitchFamily="2" charset="0"/>
              <a:ea typeface="Aptos" panose="020B0004020202020204" pitchFamily="34" charset="0"/>
              <a:cs typeface="Times New Roman" panose="02020603050405020304" pitchFamily="18" charset="0"/>
            </a:endParaRPr>
          </a:p>
          <a:p>
            <a:pPr>
              <a:lnSpc>
                <a:spcPct val="107000"/>
              </a:lnSpc>
              <a:spcAft>
                <a:spcPts val="800"/>
              </a:spcAft>
              <a:buNone/>
            </a:pPr>
            <a:r>
              <a:rPr lang="en-GB" sz="1200" dirty="0">
                <a:effectLst/>
                <a:latin typeface="Montserrat" pitchFamily="2" charset="0"/>
                <a:ea typeface="Aptos" panose="020B0004020202020204" pitchFamily="34" charset="0"/>
                <a:cs typeface="Times New Roman" panose="02020603050405020304" pitchFamily="18" charset="0"/>
              </a:rPr>
              <a:t>Departmental Operational Managers / Restaurant &amp; Outlet Managers / Asst Managers / Operational Executives / Team Leaders / Supervisors / and anyone who is leading a team. </a:t>
            </a:r>
            <a:endParaRPr lang="en-MY" sz="1200" dirty="0">
              <a:effectLst/>
              <a:latin typeface="Montserrat" pitchFamily="2" charset="0"/>
              <a:ea typeface="Aptos" panose="020B0004020202020204" pitchFamily="34" charset="0"/>
              <a:cs typeface="Times New Roman" panose="02020603050405020304" pitchFamily="18" charset="0"/>
            </a:endParaRPr>
          </a:p>
        </p:txBody>
      </p:sp>
      <p:sp>
        <p:nvSpPr>
          <p:cNvPr id="26" name="TextBox 25">
            <a:extLst>
              <a:ext uri="{FF2B5EF4-FFF2-40B4-BE49-F238E27FC236}">
                <a16:creationId xmlns:a16="http://schemas.microsoft.com/office/drawing/2014/main" id="{9F81DA6F-939E-D3FB-30F6-958F9E069B3D}"/>
              </a:ext>
            </a:extLst>
          </p:cNvPr>
          <p:cNvSpPr txBox="1"/>
          <p:nvPr/>
        </p:nvSpPr>
        <p:spPr>
          <a:xfrm>
            <a:off x="8281851" y="2419689"/>
            <a:ext cx="3804200" cy="871457"/>
          </a:xfrm>
          <a:prstGeom prst="rect">
            <a:avLst/>
          </a:prstGeom>
          <a:noFill/>
        </p:spPr>
        <p:txBody>
          <a:bodyPr wrap="square">
            <a:spAutoFit/>
          </a:bodyPr>
          <a:lstStyle/>
          <a:p>
            <a:pPr algn="just">
              <a:lnSpc>
                <a:spcPct val="107000"/>
              </a:lnSpc>
              <a:spcAft>
                <a:spcPts val="800"/>
              </a:spcAft>
              <a:buNone/>
            </a:pPr>
            <a:r>
              <a:rPr lang="en-US" sz="1200" dirty="0">
                <a:effectLst/>
                <a:latin typeface="Montserrat" pitchFamily="2" charset="0"/>
                <a:ea typeface="Aptos" panose="020B0004020202020204" pitchFamily="34" charset="0"/>
                <a:cs typeface="Times New Roman" panose="02020603050405020304" pitchFamily="18" charset="0"/>
              </a:rPr>
              <a:t>For each module there will be an assessment involving 40 Multiple-Choice Questions. Based on 6 sessions and real hospitality scenarios. Duration: 1 hour. Passing Score: 70%</a:t>
            </a:r>
            <a:endParaRPr lang="en-MY" sz="1200" dirty="0">
              <a:effectLst/>
              <a:latin typeface="Montserrat" pitchFamily="2"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074360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a:extLst>
            <a:ext uri="{FF2B5EF4-FFF2-40B4-BE49-F238E27FC236}">
              <a16:creationId xmlns:a16="http://schemas.microsoft.com/office/drawing/2014/main" id="{C6A30298-8544-6C1A-5116-9610943FFA9F}"/>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BDB58069-8A25-E205-E521-4E13DDE5094A}"/>
              </a:ext>
            </a:extLst>
          </p:cNvPr>
          <p:cNvCxnSpPr/>
          <p:nvPr/>
        </p:nvCxnSpPr>
        <p:spPr>
          <a:xfrm>
            <a:off x="4058433" y="-297494"/>
            <a:ext cx="0" cy="7452987"/>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A38CBB07-2B17-AD66-2DB4-06F0CF8D699D}"/>
              </a:ext>
            </a:extLst>
          </p:cNvPr>
          <p:cNvCxnSpPr/>
          <p:nvPr/>
        </p:nvCxnSpPr>
        <p:spPr>
          <a:xfrm>
            <a:off x="8144006" y="-297494"/>
            <a:ext cx="0" cy="7452987"/>
          </a:xfrm>
          <a:prstGeom prst="line">
            <a:avLst/>
          </a:prstGeom>
        </p:spPr>
        <p:style>
          <a:lnRef idx="2">
            <a:schemeClr val="accent1"/>
          </a:lnRef>
          <a:fillRef idx="0">
            <a:schemeClr val="accent1"/>
          </a:fillRef>
          <a:effectRef idx="1">
            <a:schemeClr val="accent1"/>
          </a:effectRef>
          <a:fontRef idx="minor">
            <a:schemeClr val="tx1"/>
          </a:fontRef>
        </p:style>
      </p:cxnSp>
      <p:sp>
        <p:nvSpPr>
          <p:cNvPr id="12" name="TextBox 11">
            <a:extLst>
              <a:ext uri="{FF2B5EF4-FFF2-40B4-BE49-F238E27FC236}">
                <a16:creationId xmlns:a16="http://schemas.microsoft.com/office/drawing/2014/main" id="{4726C54D-A611-EA81-BA33-F10DAAF905B7}"/>
              </a:ext>
            </a:extLst>
          </p:cNvPr>
          <p:cNvSpPr txBox="1"/>
          <p:nvPr/>
        </p:nvSpPr>
        <p:spPr>
          <a:xfrm>
            <a:off x="526094" y="991880"/>
            <a:ext cx="3181609" cy="1200329"/>
          </a:xfrm>
          <a:prstGeom prst="rect">
            <a:avLst/>
          </a:prstGeom>
          <a:noFill/>
        </p:spPr>
        <p:txBody>
          <a:bodyPr wrap="square">
            <a:spAutoFit/>
          </a:bodyPr>
          <a:lstStyle/>
          <a:p>
            <a:pPr algn="just"/>
            <a:r>
              <a:rPr lang="en-US" sz="1200" dirty="0">
                <a:latin typeface="Montserrat" pitchFamily="2" charset="0"/>
              </a:rPr>
              <a:t>Welcome to your pathway toward the </a:t>
            </a:r>
          </a:p>
          <a:p>
            <a:pPr algn="just"/>
            <a:r>
              <a:rPr lang="en-US" sz="1200" b="1" dirty="0">
                <a:latin typeface="Montserrat" pitchFamily="2" charset="0"/>
              </a:rPr>
              <a:t>PROFESSIONAL CERTIFICATE IN HOSPITALITY SUPERVISION, </a:t>
            </a:r>
            <a:r>
              <a:rPr lang="en-US" sz="1200" dirty="0">
                <a:latin typeface="Montserrat" pitchFamily="2" charset="0"/>
              </a:rPr>
              <a:t>a joint initiative between </a:t>
            </a:r>
            <a:r>
              <a:rPr lang="en-US" sz="1200" dirty="0" err="1">
                <a:latin typeface="Montserrat" pitchFamily="2" charset="0"/>
              </a:rPr>
              <a:t>Asianhotelier.Org</a:t>
            </a:r>
            <a:r>
              <a:rPr lang="en-US" sz="1200" dirty="0">
                <a:latin typeface="Montserrat" pitchFamily="2" charset="0"/>
              </a:rPr>
              <a:t> and the Asia Pacific University of Technology &amp; Innovation (APU).</a:t>
            </a:r>
          </a:p>
        </p:txBody>
      </p:sp>
      <p:pic>
        <p:nvPicPr>
          <p:cNvPr id="1026" name="Picture 2" descr="Aariana Hospitality">
            <a:extLst>
              <a:ext uri="{FF2B5EF4-FFF2-40B4-BE49-F238E27FC236}">
                <a16:creationId xmlns:a16="http://schemas.microsoft.com/office/drawing/2014/main" id="{4B7259E9-6862-C548-8360-5C839E18D3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1697" y="-34323"/>
            <a:ext cx="1427900" cy="1076307"/>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a:extLst>
              <a:ext uri="{FF2B5EF4-FFF2-40B4-BE49-F238E27FC236}">
                <a16:creationId xmlns:a16="http://schemas.microsoft.com/office/drawing/2014/main" id="{03B0CC31-AC17-B102-4DD2-B874C887D4CC}"/>
              </a:ext>
            </a:extLst>
          </p:cNvPr>
          <p:cNvGrpSpPr/>
          <p:nvPr/>
        </p:nvGrpSpPr>
        <p:grpSpPr>
          <a:xfrm>
            <a:off x="562107" y="2265691"/>
            <a:ext cx="2907081" cy="877750"/>
            <a:chOff x="701653" y="7603256"/>
            <a:chExt cx="7160298" cy="2132213"/>
          </a:xfrm>
        </p:grpSpPr>
        <p:sp>
          <p:nvSpPr>
            <p:cNvPr id="14" name="Freeform 12">
              <a:extLst>
                <a:ext uri="{FF2B5EF4-FFF2-40B4-BE49-F238E27FC236}">
                  <a16:creationId xmlns:a16="http://schemas.microsoft.com/office/drawing/2014/main" id="{05A7141D-8E03-E940-A264-6EC8481A3EEC}"/>
                </a:ext>
              </a:extLst>
            </p:cNvPr>
            <p:cNvSpPr/>
            <p:nvPr/>
          </p:nvSpPr>
          <p:spPr>
            <a:xfrm>
              <a:off x="701653" y="7627789"/>
              <a:ext cx="2236336" cy="2048302"/>
            </a:xfrm>
            <a:custGeom>
              <a:avLst/>
              <a:gdLst/>
              <a:ahLst/>
              <a:cxnLst/>
              <a:rect l="l" t="t" r="r" b="b"/>
              <a:pathLst>
                <a:path w="2934499" h="2840768">
                  <a:moveTo>
                    <a:pt x="0" y="0"/>
                  </a:moveTo>
                  <a:lnTo>
                    <a:pt x="2934499" y="0"/>
                  </a:lnTo>
                  <a:lnTo>
                    <a:pt x="2934499" y="2840768"/>
                  </a:lnTo>
                  <a:lnTo>
                    <a:pt x="0" y="2840768"/>
                  </a:lnTo>
                  <a:lnTo>
                    <a:pt x="0" y="0"/>
                  </a:lnTo>
                  <a:close/>
                </a:path>
              </a:pathLst>
            </a:custGeom>
            <a:blipFill>
              <a:blip r:embed="rId3"/>
              <a:stretch>
                <a:fillRect/>
              </a:stretch>
            </a:blip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MY" sz="1200"/>
            </a:p>
          </p:txBody>
        </p:sp>
        <p:sp>
          <p:nvSpPr>
            <p:cNvPr id="15" name="Freeform 13">
              <a:extLst>
                <a:ext uri="{FF2B5EF4-FFF2-40B4-BE49-F238E27FC236}">
                  <a16:creationId xmlns:a16="http://schemas.microsoft.com/office/drawing/2014/main" id="{70674D63-5B71-9D68-D385-28F37F71798F}"/>
                </a:ext>
              </a:extLst>
            </p:cNvPr>
            <p:cNvSpPr/>
            <p:nvPr/>
          </p:nvSpPr>
          <p:spPr>
            <a:xfrm>
              <a:off x="3307287" y="7603256"/>
              <a:ext cx="2236336" cy="2132213"/>
            </a:xfrm>
            <a:custGeom>
              <a:avLst/>
              <a:gdLst/>
              <a:ahLst/>
              <a:cxnLst/>
              <a:rect l="l" t="t" r="r" b="b"/>
              <a:pathLst>
                <a:path w="2597330" h="2434212">
                  <a:moveTo>
                    <a:pt x="0" y="0"/>
                  </a:moveTo>
                  <a:lnTo>
                    <a:pt x="2597329" y="0"/>
                  </a:lnTo>
                  <a:lnTo>
                    <a:pt x="2597329" y="2434213"/>
                  </a:lnTo>
                  <a:lnTo>
                    <a:pt x="0" y="2434213"/>
                  </a:lnTo>
                  <a:lnTo>
                    <a:pt x="0" y="0"/>
                  </a:lnTo>
                  <a:close/>
                </a:path>
              </a:pathLst>
            </a:custGeom>
            <a:blipFill>
              <a:blip r:embed="rId4"/>
              <a:stretch>
                <a:fillRect l="-12367" t="-12729" r="-12820" b="-13177"/>
              </a:stretch>
            </a:blipFill>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MY" sz="1200"/>
            </a:p>
          </p:txBody>
        </p:sp>
        <p:pic>
          <p:nvPicPr>
            <p:cNvPr id="16" name="Picture 15" descr="A logo with text on it&#10;&#10;AI-generated content may be incorrect.">
              <a:extLst>
                <a:ext uri="{FF2B5EF4-FFF2-40B4-BE49-F238E27FC236}">
                  <a16:creationId xmlns:a16="http://schemas.microsoft.com/office/drawing/2014/main" id="{4CB310D5-E9C3-B5A6-DC85-0D9C1764B61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57913" y="7780879"/>
              <a:ext cx="1804038" cy="1804038"/>
            </a:xfrm>
            <a:prstGeom prst="rect">
              <a:avLst/>
            </a:prstGeom>
          </p:spPr>
        </p:pic>
      </p:grpSp>
      <p:sp>
        <p:nvSpPr>
          <p:cNvPr id="17" name="TextBox 16">
            <a:extLst>
              <a:ext uri="{FF2B5EF4-FFF2-40B4-BE49-F238E27FC236}">
                <a16:creationId xmlns:a16="http://schemas.microsoft.com/office/drawing/2014/main" id="{7CEB1C34-9FF2-FB33-8151-A8AB6037EFE2}"/>
              </a:ext>
            </a:extLst>
          </p:cNvPr>
          <p:cNvSpPr txBox="1"/>
          <p:nvPr/>
        </p:nvSpPr>
        <p:spPr>
          <a:xfrm>
            <a:off x="388308" y="3268516"/>
            <a:ext cx="3181610" cy="3416320"/>
          </a:xfrm>
          <a:prstGeom prst="rect">
            <a:avLst/>
          </a:prstGeom>
          <a:noFill/>
        </p:spPr>
        <p:txBody>
          <a:bodyPr wrap="square">
            <a:spAutoFit/>
          </a:bodyPr>
          <a:lstStyle/>
          <a:p>
            <a:pPr algn="just">
              <a:buNone/>
            </a:pPr>
            <a:r>
              <a:rPr lang="en-MY" sz="1200" dirty="0">
                <a:effectLst/>
                <a:latin typeface="Montserrat" panose="00000500000000000000" pitchFamily="2" charset="0"/>
                <a:ea typeface="Aptos" panose="020B0004020202020204" pitchFamily="34" charset="0"/>
                <a:cs typeface="Times New Roman" panose="02020603050405020304" pitchFamily="18" charset="0"/>
              </a:rPr>
              <a:t>Delivered over three independent modules, each focused on the core competencies of effective hospitality supervision:</a:t>
            </a:r>
          </a:p>
          <a:p>
            <a:pPr marL="342900" lvl="0" indent="-342900">
              <a:buFont typeface="+mj-lt"/>
              <a:buAutoNum type="arabicPeriod"/>
              <a:tabLst>
                <a:tab pos="457200" algn="l"/>
              </a:tabLst>
            </a:pPr>
            <a:r>
              <a:rPr lang="en-MY" sz="1200" b="1" dirty="0">
                <a:effectLst/>
                <a:latin typeface="Montserrat" panose="00000500000000000000" pitchFamily="2" charset="0"/>
                <a:ea typeface="Aptos" panose="020B0004020202020204" pitchFamily="34" charset="0"/>
                <a:cs typeface="Times New Roman" panose="02020603050405020304" pitchFamily="18" charset="0"/>
              </a:rPr>
              <a:t>Leadership Edge</a:t>
            </a:r>
            <a:r>
              <a:rPr lang="en-MY" sz="1200" dirty="0">
                <a:effectLst/>
                <a:latin typeface="Montserrat" panose="00000500000000000000" pitchFamily="2" charset="0"/>
                <a:ea typeface="Aptos" panose="020B0004020202020204" pitchFamily="34" charset="0"/>
                <a:cs typeface="Times New Roman" panose="02020603050405020304" pitchFamily="18" charset="0"/>
              </a:rPr>
              <a:t> – Building leadership mindset, self-awareness, and accountability.</a:t>
            </a:r>
          </a:p>
          <a:p>
            <a:pPr marL="342900" lvl="0" indent="-342900">
              <a:buFont typeface="+mj-lt"/>
              <a:buAutoNum type="arabicPeriod"/>
              <a:tabLst>
                <a:tab pos="457200" algn="l"/>
              </a:tabLst>
            </a:pPr>
            <a:r>
              <a:rPr lang="en-MY" sz="1200" b="1" dirty="0">
                <a:effectLst/>
                <a:latin typeface="Montserrat" panose="00000500000000000000" pitchFamily="2" charset="0"/>
                <a:ea typeface="Aptos" panose="020B0004020202020204" pitchFamily="34" charset="0"/>
                <a:cs typeface="Times New Roman" panose="02020603050405020304" pitchFamily="18" charset="0"/>
              </a:rPr>
              <a:t>Operational Excellence</a:t>
            </a:r>
            <a:r>
              <a:rPr lang="en-MY" sz="1200" dirty="0">
                <a:effectLst/>
                <a:latin typeface="Montserrat" panose="00000500000000000000" pitchFamily="2" charset="0"/>
                <a:ea typeface="Aptos" panose="020B0004020202020204" pitchFamily="34" charset="0"/>
                <a:cs typeface="Times New Roman" panose="02020603050405020304" pitchFamily="18" charset="0"/>
              </a:rPr>
              <a:t> – Strengthening operational efficiency, shift management, and business acumen.</a:t>
            </a:r>
          </a:p>
          <a:p>
            <a:pPr marL="342900" lvl="0" indent="-342900">
              <a:buFont typeface="+mj-lt"/>
              <a:buAutoNum type="arabicPeriod"/>
              <a:tabLst>
                <a:tab pos="457200" algn="l"/>
              </a:tabLst>
            </a:pPr>
            <a:r>
              <a:rPr lang="en-MY" sz="1200" b="1" dirty="0">
                <a:effectLst/>
                <a:latin typeface="Montserrat" panose="00000500000000000000" pitchFamily="2" charset="0"/>
                <a:ea typeface="Aptos" panose="020B0004020202020204" pitchFamily="34" charset="0"/>
                <a:cs typeface="Times New Roman" panose="02020603050405020304" pitchFamily="18" charset="0"/>
              </a:rPr>
              <a:t>Team Excellence</a:t>
            </a:r>
            <a:r>
              <a:rPr lang="en-MY" sz="1200" dirty="0">
                <a:effectLst/>
                <a:latin typeface="Montserrat" panose="00000500000000000000" pitchFamily="2" charset="0"/>
                <a:ea typeface="Aptos" panose="020B0004020202020204" pitchFamily="34" charset="0"/>
                <a:cs typeface="Times New Roman" panose="02020603050405020304" pitchFamily="18" charset="0"/>
              </a:rPr>
              <a:t> – Enhancing communication, coaching, and team motivation.</a:t>
            </a:r>
          </a:p>
          <a:p>
            <a:pPr algn="just">
              <a:buNone/>
            </a:pPr>
            <a:r>
              <a:rPr lang="en-MY" sz="1200" dirty="0">
                <a:effectLst/>
                <a:latin typeface="Montserrat" panose="00000500000000000000" pitchFamily="2" charset="0"/>
                <a:ea typeface="Aptos" panose="020B0004020202020204" pitchFamily="34" charset="0"/>
                <a:cs typeface="Times New Roman" panose="02020603050405020304" pitchFamily="18" charset="0"/>
              </a:rPr>
              <a:t>Participants completing all three modules will be awarded the Professional Certificate in Hospitality Supervision. </a:t>
            </a:r>
          </a:p>
        </p:txBody>
      </p:sp>
      <p:sp>
        <p:nvSpPr>
          <p:cNvPr id="19" name="TextBox 18">
            <a:extLst>
              <a:ext uri="{FF2B5EF4-FFF2-40B4-BE49-F238E27FC236}">
                <a16:creationId xmlns:a16="http://schemas.microsoft.com/office/drawing/2014/main" id="{48174DE8-593E-1637-3957-DC8ACCCBEF3F}"/>
              </a:ext>
            </a:extLst>
          </p:cNvPr>
          <p:cNvSpPr txBox="1"/>
          <p:nvPr/>
        </p:nvSpPr>
        <p:spPr>
          <a:xfrm>
            <a:off x="4260084" y="251808"/>
            <a:ext cx="3796185" cy="3052823"/>
          </a:xfrm>
          <a:prstGeom prst="rect">
            <a:avLst/>
          </a:prstGeom>
          <a:noFill/>
        </p:spPr>
        <p:txBody>
          <a:bodyPr wrap="square">
            <a:spAutoFit/>
          </a:bodyPr>
          <a:lstStyle/>
          <a:p>
            <a:pPr>
              <a:lnSpc>
                <a:spcPct val="107000"/>
              </a:lnSpc>
              <a:spcAft>
                <a:spcPts val="800"/>
              </a:spcAft>
              <a:buNone/>
            </a:pPr>
            <a:r>
              <a:rPr lang="en-GB" sz="1200" b="1" u="sng" dirty="0">
                <a:effectLst/>
                <a:latin typeface="Montserrat" pitchFamily="2" charset="0"/>
                <a:ea typeface="Aptos" panose="020B0004020202020204" pitchFamily="34" charset="0"/>
                <a:cs typeface="Times New Roman" panose="02020603050405020304" pitchFamily="18" charset="0"/>
              </a:rPr>
              <a:t>TEAM EXCELLENCE – Supervisory Series</a:t>
            </a:r>
          </a:p>
          <a:p>
            <a:pPr>
              <a:lnSpc>
                <a:spcPct val="107000"/>
              </a:lnSpc>
              <a:spcAft>
                <a:spcPts val="800"/>
              </a:spcAft>
              <a:buNone/>
            </a:pPr>
            <a:r>
              <a:rPr lang="en-GB" sz="1200" dirty="0">
                <a:effectLst/>
                <a:latin typeface="Montserrat" pitchFamily="2" charset="0"/>
                <a:ea typeface="Aptos" panose="020B0004020202020204" pitchFamily="34" charset="0"/>
                <a:cs typeface="Times New Roman" panose="02020603050405020304" pitchFamily="18" charset="0"/>
              </a:rPr>
              <a:t>Duration: Two (2) Days Program </a:t>
            </a:r>
            <a:endParaRPr lang="en-MY" sz="1200" dirty="0">
              <a:effectLst/>
              <a:latin typeface="Montserrat" pitchFamily="2" charset="0"/>
              <a:ea typeface="Aptos" panose="020B0004020202020204" pitchFamily="34" charset="0"/>
              <a:cs typeface="Times New Roman" panose="02020603050405020304" pitchFamily="18" charset="0"/>
            </a:endParaRPr>
          </a:p>
          <a:p>
            <a:pPr algn="just">
              <a:lnSpc>
                <a:spcPct val="107000"/>
              </a:lnSpc>
              <a:spcAft>
                <a:spcPts val="800"/>
              </a:spcAft>
              <a:buNone/>
            </a:pPr>
            <a:r>
              <a:rPr lang="en-US" sz="1200" dirty="0">
                <a:effectLst/>
                <a:latin typeface="Montserrat" pitchFamily="2" charset="0"/>
                <a:ea typeface="Aptos" panose="020B0004020202020204" pitchFamily="34" charset="0"/>
                <a:cs typeface="Times New Roman" panose="02020603050405020304" pitchFamily="18" charset="0"/>
              </a:rPr>
              <a:t>The Team Excellence emphasizes the human side of supervision; building cohesive, motivated teams that deliver exceptional guest experiences. Participants will learn to communicate with clarity, coach team members constructively, and manage conflicts with empathy and fairness. Participants will explore how a positive team culture fuels service excellence. This training equips leaders to inspire commitment, recognize contributions, and create a work environment where both employees and guests feel valued.</a:t>
            </a:r>
            <a:endParaRPr lang="en-MY" sz="1200" dirty="0">
              <a:effectLst/>
              <a:latin typeface="Montserrat" pitchFamily="2" charset="0"/>
              <a:ea typeface="Aptos" panose="020B0004020202020204" pitchFamily="34" charset="0"/>
              <a:cs typeface="Times New Roman" panose="02020603050405020304" pitchFamily="18" charset="0"/>
            </a:endParaRPr>
          </a:p>
        </p:txBody>
      </p:sp>
      <p:sp>
        <p:nvSpPr>
          <p:cNvPr id="21" name="TextBox 20">
            <a:extLst>
              <a:ext uri="{FF2B5EF4-FFF2-40B4-BE49-F238E27FC236}">
                <a16:creationId xmlns:a16="http://schemas.microsoft.com/office/drawing/2014/main" id="{D0862FB4-D0DF-CD1D-BED0-D735B399B209}"/>
              </a:ext>
            </a:extLst>
          </p:cNvPr>
          <p:cNvSpPr txBox="1"/>
          <p:nvPr/>
        </p:nvSpPr>
        <p:spPr>
          <a:xfrm>
            <a:off x="4281155" y="3504155"/>
            <a:ext cx="3754042" cy="2752613"/>
          </a:xfrm>
          <a:prstGeom prst="rect">
            <a:avLst/>
          </a:prstGeom>
          <a:noFill/>
        </p:spPr>
        <p:txBody>
          <a:bodyPr wrap="square">
            <a:spAutoFit/>
          </a:bodyPr>
          <a:lstStyle/>
          <a:p>
            <a:pPr>
              <a:lnSpc>
                <a:spcPct val="107000"/>
              </a:lnSpc>
              <a:spcAft>
                <a:spcPts val="800"/>
              </a:spcAft>
              <a:buNone/>
            </a:pPr>
            <a:r>
              <a:rPr lang="en-GB" sz="1200" b="1" dirty="0">
                <a:effectLst/>
                <a:latin typeface="Montserrat" pitchFamily="2" charset="0"/>
                <a:ea typeface="Aptos" panose="020B0004020202020204" pitchFamily="34" charset="0"/>
                <a:cs typeface="Times New Roman" panose="02020603050405020304" pitchFamily="18" charset="0"/>
              </a:rPr>
              <a:t>Key Learning Objectives</a:t>
            </a:r>
          </a:p>
          <a:p>
            <a:pPr marL="342900" lvl="0" indent="-342900">
              <a:lnSpc>
                <a:spcPct val="107000"/>
              </a:lnSpc>
              <a:buFont typeface="Symbol" panose="05050102010706020507" pitchFamily="18" charset="2"/>
              <a:buChar char=""/>
            </a:pPr>
            <a:r>
              <a:rPr lang="en-GB" sz="1200" dirty="0">
                <a:effectLst/>
                <a:latin typeface="Montserrat" pitchFamily="2" charset="0"/>
                <a:ea typeface="Aptos" panose="020B0004020202020204" pitchFamily="34" charset="0"/>
                <a:cs typeface="Times New Roman" panose="02020603050405020304" pitchFamily="18" charset="0"/>
              </a:rPr>
              <a:t>with brand and service expectations</a:t>
            </a:r>
          </a:p>
          <a:p>
            <a:pPr marL="342900" lvl="0" indent="-342900">
              <a:lnSpc>
                <a:spcPct val="107000"/>
              </a:lnSpc>
              <a:buFont typeface="Symbol" panose="05050102010706020507" pitchFamily="18" charset="2"/>
              <a:buChar char=""/>
            </a:pPr>
            <a:r>
              <a:rPr lang="en-US" sz="1200" dirty="0">
                <a:effectLst/>
                <a:latin typeface="Montserrat" pitchFamily="2" charset="0"/>
                <a:ea typeface="Aptos" panose="020B0004020202020204" pitchFamily="34" charset="0"/>
                <a:cs typeface="Times New Roman" panose="02020603050405020304" pitchFamily="18" charset="0"/>
              </a:rPr>
              <a:t>Communicate clearly and conduct effective team briefings</a:t>
            </a:r>
          </a:p>
          <a:p>
            <a:pPr marL="342900" lvl="0" indent="-342900">
              <a:lnSpc>
                <a:spcPct val="107000"/>
              </a:lnSpc>
              <a:buFont typeface="Symbol" panose="05050102010706020507" pitchFamily="18" charset="2"/>
              <a:buChar char=""/>
            </a:pPr>
            <a:r>
              <a:rPr lang="en-US" sz="1200" dirty="0">
                <a:effectLst/>
                <a:latin typeface="Montserrat" pitchFamily="2" charset="0"/>
                <a:ea typeface="Aptos" panose="020B0004020202020204" pitchFamily="34" charset="0"/>
                <a:cs typeface="Times New Roman" panose="02020603050405020304" pitchFamily="18" charset="0"/>
              </a:rPr>
              <a:t>Provide feedback and coaching to improve team performance</a:t>
            </a:r>
          </a:p>
          <a:p>
            <a:pPr marL="342900" lvl="0" indent="-342900">
              <a:lnSpc>
                <a:spcPct val="107000"/>
              </a:lnSpc>
              <a:buFont typeface="Symbol" panose="05050102010706020507" pitchFamily="18" charset="2"/>
              <a:buChar char=""/>
            </a:pPr>
            <a:r>
              <a:rPr lang="en-US" sz="1200" dirty="0">
                <a:effectLst/>
                <a:latin typeface="Montserrat" pitchFamily="2" charset="0"/>
                <a:ea typeface="Aptos" panose="020B0004020202020204" pitchFamily="34" charset="0"/>
                <a:cs typeface="Times New Roman" panose="02020603050405020304" pitchFamily="18" charset="0"/>
              </a:rPr>
              <a:t>Manage team dynamics and resolve interpersonal conflict</a:t>
            </a:r>
          </a:p>
          <a:p>
            <a:pPr marL="342900" lvl="0" indent="-342900">
              <a:lnSpc>
                <a:spcPct val="107000"/>
              </a:lnSpc>
              <a:buFont typeface="Symbol" panose="05050102010706020507" pitchFamily="18" charset="2"/>
              <a:buChar char=""/>
            </a:pPr>
            <a:r>
              <a:rPr lang="en-US" sz="1200" dirty="0">
                <a:effectLst/>
                <a:latin typeface="Montserrat" pitchFamily="2" charset="0"/>
                <a:ea typeface="Aptos" panose="020B0004020202020204" pitchFamily="34" charset="0"/>
                <a:cs typeface="Times New Roman" panose="02020603050405020304" pitchFamily="18" charset="0"/>
              </a:rPr>
              <a:t>Motivate staff and promote accountability through recognition</a:t>
            </a:r>
          </a:p>
          <a:p>
            <a:pPr marL="342900" lvl="0" indent="-342900">
              <a:lnSpc>
                <a:spcPct val="107000"/>
              </a:lnSpc>
              <a:buFont typeface="Symbol" panose="05050102010706020507" pitchFamily="18" charset="2"/>
              <a:buChar char=""/>
            </a:pPr>
            <a:r>
              <a:rPr lang="en-US" sz="1200" dirty="0">
                <a:effectLst/>
                <a:latin typeface="Montserrat" pitchFamily="2" charset="0"/>
                <a:ea typeface="Aptos" panose="020B0004020202020204" pitchFamily="34" charset="0"/>
                <a:cs typeface="Times New Roman" panose="02020603050405020304" pitchFamily="18" charset="0"/>
              </a:rPr>
              <a:t>Uphold service excellence and handle guest concerns professionally</a:t>
            </a:r>
          </a:p>
          <a:p>
            <a:pPr marL="342900" lvl="0" indent="-342900">
              <a:lnSpc>
                <a:spcPct val="107000"/>
              </a:lnSpc>
              <a:buFont typeface="Symbol" panose="05050102010706020507" pitchFamily="18" charset="2"/>
              <a:buChar char=""/>
            </a:pPr>
            <a:endParaRPr lang="en-MY" sz="1200" dirty="0">
              <a:effectLst/>
              <a:latin typeface="Montserrat" pitchFamily="2" charset="0"/>
              <a:ea typeface="Aptos" panose="020B0004020202020204" pitchFamily="34" charset="0"/>
              <a:cs typeface="Times New Roman" panose="02020603050405020304" pitchFamily="18" charset="0"/>
            </a:endParaRPr>
          </a:p>
        </p:txBody>
      </p:sp>
      <p:sp>
        <p:nvSpPr>
          <p:cNvPr id="23" name="TextBox 22">
            <a:extLst>
              <a:ext uri="{FF2B5EF4-FFF2-40B4-BE49-F238E27FC236}">
                <a16:creationId xmlns:a16="http://schemas.microsoft.com/office/drawing/2014/main" id="{E89D4F58-87AE-E21B-7E3F-89F8D841BDD2}"/>
              </a:ext>
            </a:extLst>
          </p:cNvPr>
          <p:cNvSpPr txBox="1"/>
          <p:nvPr/>
        </p:nvSpPr>
        <p:spPr>
          <a:xfrm>
            <a:off x="8281851" y="259931"/>
            <a:ext cx="3947728" cy="2054537"/>
          </a:xfrm>
          <a:prstGeom prst="rect">
            <a:avLst/>
          </a:prstGeom>
          <a:noFill/>
        </p:spPr>
        <p:txBody>
          <a:bodyPr wrap="square">
            <a:spAutoFit/>
          </a:bodyPr>
          <a:lstStyle/>
          <a:p>
            <a:pPr>
              <a:lnSpc>
                <a:spcPct val="107000"/>
              </a:lnSpc>
              <a:spcAft>
                <a:spcPts val="800"/>
              </a:spcAft>
              <a:buNone/>
            </a:pPr>
            <a:r>
              <a:rPr lang="en-GB" sz="1200" b="1" dirty="0">
                <a:effectLst/>
                <a:latin typeface="Montserrat" pitchFamily="2" charset="0"/>
                <a:ea typeface="Aptos" panose="020B0004020202020204" pitchFamily="34" charset="0"/>
                <a:cs typeface="Times New Roman" panose="02020603050405020304" pitchFamily="18" charset="0"/>
              </a:rPr>
              <a:t>Session Outline</a:t>
            </a:r>
            <a:r>
              <a:rPr lang="en-GB" sz="1200" dirty="0">
                <a:effectLst/>
                <a:latin typeface="Montserrat" pitchFamily="2" charset="0"/>
                <a:ea typeface="Aptos" panose="020B0004020202020204" pitchFamily="34" charset="0"/>
                <a:cs typeface="Times New Roman" panose="02020603050405020304" pitchFamily="18" charset="0"/>
              </a:rPr>
              <a:t>	</a:t>
            </a:r>
            <a:endParaRPr lang="en-MY" sz="1200" dirty="0">
              <a:effectLst/>
              <a:latin typeface="Montserrat" pitchFamily="2" charset="0"/>
              <a:ea typeface="Aptos" panose="020B0004020202020204" pitchFamily="34" charset="0"/>
              <a:cs typeface="Times New Roman" panose="02020603050405020304" pitchFamily="18" charset="0"/>
            </a:endParaRPr>
          </a:p>
          <a:p>
            <a:pPr marL="342900" lvl="0" indent="-342900">
              <a:buFont typeface="+mj-lt"/>
              <a:buAutoNum type="arabicPeriod"/>
            </a:pPr>
            <a:r>
              <a:rPr lang="en-US" sz="1200" dirty="0">
                <a:effectLst/>
                <a:latin typeface="Montserrat" pitchFamily="2" charset="0"/>
                <a:ea typeface="Aptos" panose="020B0004020202020204" pitchFamily="34" charset="0"/>
                <a:cs typeface="Times New Roman" panose="02020603050405020304" pitchFamily="18" charset="0"/>
              </a:rPr>
              <a:t>Building a Positive Team Culture	</a:t>
            </a:r>
          </a:p>
          <a:p>
            <a:pPr marL="342900" lvl="0" indent="-342900">
              <a:buFont typeface="+mj-lt"/>
              <a:buAutoNum type="arabicPeriod"/>
            </a:pPr>
            <a:r>
              <a:rPr lang="en-US" sz="1200" dirty="0">
                <a:effectLst/>
                <a:latin typeface="Montserrat" pitchFamily="2" charset="0"/>
                <a:ea typeface="Aptos" panose="020B0004020202020204" pitchFamily="34" charset="0"/>
                <a:cs typeface="Times New Roman" panose="02020603050405020304" pitchFamily="18" charset="0"/>
              </a:rPr>
              <a:t>Communication and Briefing Skills	</a:t>
            </a:r>
          </a:p>
          <a:p>
            <a:pPr marL="342900" lvl="0" indent="-342900">
              <a:buFont typeface="+mj-lt"/>
              <a:buAutoNum type="arabicPeriod"/>
            </a:pPr>
            <a:r>
              <a:rPr lang="en-US" sz="1200" dirty="0">
                <a:effectLst/>
                <a:latin typeface="Montserrat" pitchFamily="2" charset="0"/>
                <a:ea typeface="Aptos" panose="020B0004020202020204" pitchFamily="34" charset="0"/>
                <a:cs typeface="Times New Roman" panose="02020603050405020304" pitchFamily="18" charset="0"/>
              </a:rPr>
              <a:t>Giving Feedback and Coaching Staff	</a:t>
            </a:r>
          </a:p>
          <a:p>
            <a:pPr marL="342900" lvl="0" indent="-342900">
              <a:buFont typeface="+mj-lt"/>
              <a:buAutoNum type="arabicPeriod"/>
            </a:pPr>
            <a:r>
              <a:rPr lang="en-US" sz="1200" dirty="0">
                <a:effectLst/>
                <a:latin typeface="Montserrat" pitchFamily="2" charset="0"/>
                <a:ea typeface="Aptos" panose="020B0004020202020204" pitchFamily="34" charset="0"/>
                <a:cs typeface="Times New Roman" panose="02020603050405020304" pitchFamily="18" charset="0"/>
              </a:rPr>
              <a:t>Managing Team Conflicts and Difficult Conversations	</a:t>
            </a:r>
          </a:p>
          <a:p>
            <a:pPr marL="342900" lvl="0" indent="-342900">
              <a:buFont typeface="+mj-lt"/>
              <a:buAutoNum type="arabicPeriod"/>
            </a:pPr>
            <a:r>
              <a:rPr lang="en-US" sz="1200" dirty="0">
                <a:effectLst/>
                <a:latin typeface="Montserrat" pitchFamily="2" charset="0"/>
                <a:ea typeface="Aptos" panose="020B0004020202020204" pitchFamily="34" charset="0"/>
                <a:cs typeface="Times New Roman" panose="02020603050405020304" pitchFamily="18" charset="0"/>
              </a:rPr>
              <a:t>Motivating Teams and Encouraging Accountability</a:t>
            </a:r>
          </a:p>
          <a:p>
            <a:pPr marL="342900" lvl="0" indent="-342900">
              <a:buFont typeface="+mj-lt"/>
              <a:buAutoNum type="arabicPeriod"/>
            </a:pPr>
            <a:r>
              <a:rPr lang="en-US" sz="1200" dirty="0">
                <a:effectLst/>
                <a:latin typeface="Montserrat" pitchFamily="2" charset="0"/>
                <a:ea typeface="Aptos" panose="020B0004020202020204" pitchFamily="34" charset="0"/>
                <a:cs typeface="Times New Roman" panose="02020603050405020304" pitchFamily="18" charset="0"/>
              </a:rPr>
              <a:t>Handling Guest Complaints and Reinforcing Service Culture </a:t>
            </a:r>
            <a:endParaRPr lang="en-MY" sz="1200" dirty="0">
              <a:effectLst/>
              <a:latin typeface="Montserrat" pitchFamily="2" charset="0"/>
              <a:ea typeface="Aptos" panose="020B0004020202020204" pitchFamily="34" charset="0"/>
              <a:cs typeface="Times New Roman" panose="02020603050405020304" pitchFamily="18" charset="0"/>
            </a:endParaRPr>
          </a:p>
        </p:txBody>
      </p:sp>
      <p:sp>
        <p:nvSpPr>
          <p:cNvPr id="25" name="TextBox 24">
            <a:extLst>
              <a:ext uri="{FF2B5EF4-FFF2-40B4-BE49-F238E27FC236}">
                <a16:creationId xmlns:a16="http://schemas.microsoft.com/office/drawing/2014/main" id="{1E7B5C0B-C475-F103-B778-8C01EDB4D64B}"/>
              </a:ext>
            </a:extLst>
          </p:cNvPr>
          <p:cNvSpPr txBox="1"/>
          <p:nvPr/>
        </p:nvSpPr>
        <p:spPr>
          <a:xfrm>
            <a:off x="8257918" y="3353614"/>
            <a:ext cx="3804200" cy="1369286"/>
          </a:xfrm>
          <a:prstGeom prst="rect">
            <a:avLst/>
          </a:prstGeom>
          <a:noFill/>
        </p:spPr>
        <p:txBody>
          <a:bodyPr wrap="square">
            <a:spAutoFit/>
          </a:bodyPr>
          <a:lstStyle/>
          <a:p>
            <a:pPr>
              <a:lnSpc>
                <a:spcPct val="107000"/>
              </a:lnSpc>
              <a:spcAft>
                <a:spcPts val="800"/>
              </a:spcAft>
              <a:buNone/>
            </a:pPr>
            <a:r>
              <a:rPr lang="en-GB" sz="1200" b="1" dirty="0">
                <a:latin typeface="Montserrat" pitchFamily="2" charset="0"/>
                <a:ea typeface="Aptos" panose="020B0004020202020204" pitchFamily="34" charset="0"/>
                <a:cs typeface="Times New Roman" panose="02020603050405020304" pitchFamily="18" charset="0"/>
              </a:rPr>
              <a:t>Who should attend: </a:t>
            </a:r>
            <a:endParaRPr lang="en-MY" sz="1200" b="1" dirty="0">
              <a:effectLst/>
              <a:latin typeface="Montserrat" pitchFamily="2" charset="0"/>
              <a:ea typeface="Aptos" panose="020B0004020202020204" pitchFamily="34" charset="0"/>
              <a:cs typeface="Times New Roman" panose="02020603050405020304" pitchFamily="18" charset="0"/>
            </a:endParaRPr>
          </a:p>
          <a:p>
            <a:pPr>
              <a:lnSpc>
                <a:spcPct val="107000"/>
              </a:lnSpc>
              <a:spcAft>
                <a:spcPts val="800"/>
              </a:spcAft>
              <a:buNone/>
            </a:pPr>
            <a:r>
              <a:rPr lang="en-GB" sz="1200" dirty="0">
                <a:effectLst/>
                <a:latin typeface="Montserrat" pitchFamily="2" charset="0"/>
                <a:ea typeface="Aptos" panose="020B0004020202020204" pitchFamily="34" charset="0"/>
                <a:cs typeface="Times New Roman" panose="02020603050405020304" pitchFamily="18" charset="0"/>
              </a:rPr>
              <a:t>Departmental Operational Managers / Restaurant &amp; Outlet Managers / Asst Managers / Operational Executives / Team Leaders / Supervisors / and anyone who is leading a team. </a:t>
            </a:r>
            <a:endParaRPr lang="en-MY" sz="1200" dirty="0">
              <a:effectLst/>
              <a:latin typeface="Montserrat" pitchFamily="2" charset="0"/>
              <a:ea typeface="Aptos" panose="020B0004020202020204" pitchFamily="34" charset="0"/>
              <a:cs typeface="Times New Roman" panose="02020603050405020304" pitchFamily="18" charset="0"/>
            </a:endParaRPr>
          </a:p>
        </p:txBody>
      </p:sp>
      <p:sp>
        <p:nvSpPr>
          <p:cNvPr id="26" name="TextBox 25">
            <a:extLst>
              <a:ext uri="{FF2B5EF4-FFF2-40B4-BE49-F238E27FC236}">
                <a16:creationId xmlns:a16="http://schemas.microsoft.com/office/drawing/2014/main" id="{7132E8FD-18FB-3E2B-D99C-10E5578A31A2}"/>
              </a:ext>
            </a:extLst>
          </p:cNvPr>
          <p:cNvSpPr txBox="1"/>
          <p:nvPr/>
        </p:nvSpPr>
        <p:spPr>
          <a:xfrm>
            <a:off x="8337641" y="2351534"/>
            <a:ext cx="3804200" cy="871457"/>
          </a:xfrm>
          <a:prstGeom prst="rect">
            <a:avLst/>
          </a:prstGeom>
          <a:noFill/>
        </p:spPr>
        <p:txBody>
          <a:bodyPr wrap="square">
            <a:spAutoFit/>
          </a:bodyPr>
          <a:lstStyle/>
          <a:p>
            <a:pPr algn="just">
              <a:lnSpc>
                <a:spcPct val="107000"/>
              </a:lnSpc>
              <a:spcAft>
                <a:spcPts val="800"/>
              </a:spcAft>
              <a:buNone/>
            </a:pPr>
            <a:r>
              <a:rPr lang="en-US" sz="1200" dirty="0">
                <a:effectLst/>
                <a:latin typeface="Montserrat" pitchFamily="2" charset="0"/>
                <a:ea typeface="Aptos" panose="020B0004020202020204" pitchFamily="34" charset="0"/>
                <a:cs typeface="Times New Roman" panose="02020603050405020304" pitchFamily="18" charset="0"/>
              </a:rPr>
              <a:t>For each module there will be an assessment involving 40 Multiple-Choice Questions. Based on 6 sessions and real hospitality scenarios. Duration: 1 hour. Passing Score: 70%</a:t>
            </a:r>
            <a:endParaRPr lang="en-MY" sz="1200" dirty="0">
              <a:effectLst/>
              <a:latin typeface="Montserrat" pitchFamily="2"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6498291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184</TotalTime>
  <Words>1014</Words>
  <Application>Microsoft Office PowerPoint</Application>
  <PresentationFormat>Widescreen</PresentationFormat>
  <Paragraphs>79</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Aptos</vt:lpstr>
      <vt:lpstr>Aptos Display</vt:lpstr>
      <vt:lpstr>Arial</vt:lpstr>
      <vt:lpstr>Montserrat</vt:lpstr>
      <vt:lpstr>Symbol</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Vasu Suppiah</dc:creator>
  <cp:lastModifiedBy>Vasu Suppiah</cp:lastModifiedBy>
  <cp:revision>1</cp:revision>
  <dcterms:created xsi:type="dcterms:W3CDTF">2025-11-15T07:14:45Z</dcterms:created>
  <dcterms:modified xsi:type="dcterms:W3CDTF">2025-11-15T10:19:03Z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2E9425CE-D7C5-42B5-A942-99B7CD3A4061</vt:lpwstr>
  </property>
  <property fmtid="{D5CDD505-2E9C-101B-9397-08002B2CF9AE}" pid="3" name="ArticulatePath">
    <vt:lpwstr>Presentation1</vt:lpwstr>
  </property>
</Properties>
</file>